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  <p:sldMasterId id="2147483944" r:id="rId2"/>
  </p:sldMasterIdLst>
  <p:notesMasterIdLst>
    <p:notesMasterId r:id="rId30"/>
  </p:notesMasterIdLst>
  <p:sldIdLst>
    <p:sldId id="256" r:id="rId3"/>
    <p:sldId id="397" r:id="rId4"/>
    <p:sldId id="400" r:id="rId5"/>
    <p:sldId id="399" r:id="rId6"/>
    <p:sldId id="401" r:id="rId7"/>
    <p:sldId id="468" r:id="rId8"/>
    <p:sldId id="402" r:id="rId9"/>
    <p:sldId id="404" r:id="rId10"/>
    <p:sldId id="410" r:id="rId11"/>
    <p:sldId id="411" r:id="rId12"/>
    <p:sldId id="405" r:id="rId13"/>
    <p:sldId id="412" r:id="rId14"/>
    <p:sldId id="475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09" r:id="rId24"/>
    <p:sldId id="469" r:id="rId25"/>
    <p:sldId id="477" r:id="rId26"/>
    <p:sldId id="476" r:id="rId27"/>
    <p:sldId id="418" r:id="rId28"/>
    <p:sldId id="474" r:id="rId29"/>
  </p:sldIdLst>
  <p:sldSz cx="9144000" cy="6858000" type="screen4x3"/>
  <p:notesSz cx="6858000" cy="9144000"/>
  <p:embeddedFontLst>
    <p:embeddedFont>
      <p:font typeface="-윤고딕160" panose="02010600030101010101" charset="0"/>
      <p:regular r:id="rId31"/>
    </p:embeddedFont>
    <p:embeddedFont>
      <p:font typeface="仿宋" panose="02010609060101010101" pitchFamily="49" charset="-122"/>
      <p:regular r:id="rId32"/>
    </p:embeddedFont>
    <p:embeddedFont>
      <p:font typeface="Gulim" panose="02010600030101010101" charset="-127"/>
      <p:regular r:id="rId33"/>
    </p:embeddedFont>
    <p:embeddedFont>
      <p:font typeface="黑体" panose="02010609060101010101" pitchFamily="49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-윤고딕140" panose="0201060003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algun Gothic" panose="020B0503020000020004" pitchFamily="34" charset="-127"/>
      <p:regular r:id="rId42"/>
      <p:bold r:id="rId43"/>
    </p:embeddedFont>
    <p:embeddedFont>
      <p:font typeface="华文仿宋" panose="02010600040101010101" pitchFamily="2" charset="-122"/>
      <p:regular r:id="rId44"/>
    </p:embeddedFont>
    <p:embeddedFont>
      <p:font typeface="幼圆" panose="02010509060101010101" pitchFamily="49" charset="-122"/>
      <p:regular r:id="rId4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9900"/>
    <a:srgbClr val="FF0000"/>
    <a:srgbClr val="CC6600"/>
    <a:srgbClr val="FF9900"/>
    <a:srgbClr val="0000FF"/>
    <a:srgbClr val="FF5050"/>
    <a:srgbClr val="3333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01" autoAdjust="0"/>
    <p:restoredTop sz="93956" autoAdjust="0"/>
  </p:normalViewPr>
  <p:slideViewPr>
    <p:cSldViewPr>
      <p:cViewPr varScale="1">
        <p:scale>
          <a:sx n="73" d="100"/>
          <a:sy n="73" d="100"/>
        </p:scale>
        <p:origin x="1812" y="60"/>
      </p:cViewPr>
      <p:guideLst>
        <p:guide orient="horz" pos="21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9502F225-9F0A-4FB1-8FAA-FA6AD4D05A40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0855ECD-72D6-47D2-A81B-4A6B9CFD98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algun Gothic" pitchFamily="34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algun Gothic" pitchFamily="34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algun Gothic" pitchFamily="34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algun Gothic" pitchFamily="34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algun Gothic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4B09E642-5ECE-4B64-82A2-6A5C7FD20D62}" type="slidenum">
              <a:rPr lang="zh-CN" altLang="en-US" sz="1200" smtClean="0"/>
              <a:pPr/>
              <a:t>8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180F3C0B-165B-4EB3-AA1D-4FB8BC16981C}" type="slidenum">
              <a:rPr lang="zh-CN" altLang="en-US" sz="1200" smtClean="0"/>
              <a:pPr/>
              <a:t>10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D006F18B-F353-4C6B-891C-5AB0187D622C}" type="slidenum">
              <a:rPr lang="zh-CN" altLang="en-US" sz="1200" smtClean="0"/>
              <a:pPr/>
              <a:t>11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DC97B46E-0D3B-4460-A899-908856169BE9}" type="slidenum">
              <a:rPr lang="zh-CN" altLang="en-US" sz="1200" smtClean="0"/>
              <a:pPr/>
              <a:t>12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DC97B46E-0D3B-4460-A899-908856169BE9}" type="slidenum">
              <a:rPr lang="zh-CN" altLang="en-US" sz="1200" smtClean="0"/>
              <a:pPr/>
              <a:t>13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688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578432BC-B963-4682-93CF-9340F23961C7}" type="slidenum">
              <a:rPr lang="zh-CN" altLang="en-US" sz="1200" smtClean="0"/>
              <a:pPr/>
              <a:t>18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0183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fld id="{3F607F3E-FF39-4B50-8969-301D8D1B2027}" type="slidenum">
              <a:rPr lang="zh-CN" altLang="en-US" sz="1200" smtClean="0"/>
              <a:pPr/>
              <a:t>24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96972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F607F3E-FF39-4B50-8969-301D8D1B20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5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B56EC-BB71-421A-AAAD-A467CFA0CD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17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2C077-1A9F-4069-A790-DE9E560CDE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00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92863" y="228600"/>
            <a:ext cx="19431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1975" y="228600"/>
            <a:ext cx="5678488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B2FB-9B29-4EB5-87E5-12E7A4F9CC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627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54BAC-1C58-473D-B95B-BD7539CAAC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670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DC0D7-91CB-47F9-80C3-279BE215F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929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3B172-1788-4004-8C83-BF2796DD3E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077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1975" y="12954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24375" y="12954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DBBDD-446D-4ED8-98B4-C61D6788E3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308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6AF7E-56AF-4CC7-93E2-D3A6026D5B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06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A174B-E0D3-472C-B43C-D22932ECD9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968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FDFA0-6C37-4505-AA21-F3E89C6B96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564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E3F30-676D-4759-9CB5-84113875D2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54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1FD7-90C3-43F8-994D-9302FB3D50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898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FD2E0-EED1-4B9C-98CD-0586C028B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36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3376E-082C-4260-98C7-119CD9FADD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69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92863" y="228600"/>
            <a:ext cx="19431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1975" y="228600"/>
            <a:ext cx="5678488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5C289-15F1-4C91-9F3F-18B616391E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229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51C59-30C9-4595-8D62-924455197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23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1975" y="12954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24375" y="12954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48594-858A-4F6A-8EA6-BF261CA170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1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41A23-86C9-418B-A434-CDD0AFA0D7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909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0198E-6336-4C69-BDFA-463DE4F147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83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9229F-FD5C-42CD-9042-FFB9CE2891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38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CC24C-6869-42B7-A21A-E0829E394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0F60D-FC7E-494B-894C-CA74E5B00F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7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식1-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1975" y="228600"/>
            <a:ext cx="77739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 smtClean="0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1975" y="12954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 smtClean="0"/>
              <a:t>마스터 텍스트 스타일을 편집합니다</a:t>
            </a:r>
          </a:p>
          <a:p>
            <a:pPr lvl="1"/>
            <a:r>
              <a:rPr lang="ko-KR" altLang="zh-CN" smtClean="0"/>
              <a:t>둘째 수준</a:t>
            </a:r>
          </a:p>
          <a:p>
            <a:pPr lvl="2"/>
            <a:r>
              <a:rPr lang="ko-KR" altLang="zh-CN" smtClean="0"/>
              <a:t>셋째 수준</a:t>
            </a:r>
          </a:p>
          <a:p>
            <a:pPr lvl="3"/>
            <a:r>
              <a:rPr lang="ko-KR" altLang="zh-CN" smtClean="0"/>
              <a:t>넷째 수준</a:t>
            </a:r>
          </a:p>
          <a:p>
            <a:pPr lvl="4"/>
            <a:r>
              <a:rPr lang="ko-KR" altLang="zh-CN" smtClean="0"/>
              <a:t>다섯째 수준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buFont typeface="Arial" panose="020B0604020202020204" pitchFamily="34" charset="0"/>
              <a:buNone/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buFont typeface="Arial" panose="020B0604020202020204" pitchFamily="34" charset="0"/>
              <a:buNone/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buFont typeface="Arial" panose="020B0604020202020204" pitchFamily="34" charset="0"/>
              <a:buNone/>
              <a:defRPr sz="1400">
                <a:latin typeface="-윤고딕140" pitchFamily="2" charset="-127"/>
                <a:ea typeface="-윤고딕140" pitchFamily="2" charset="-127"/>
              </a:defRPr>
            </a:lvl1pPr>
          </a:lstStyle>
          <a:p>
            <a:pPr>
              <a:defRPr/>
            </a:pPr>
            <a:fld id="{EC566AEB-EF9B-4391-81B3-DBD5E08B72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식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1975" y="228600"/>
            <a:ext cx="77739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 smtClean="0"/>
              <a:t>마스터 제목 스타일 편집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1975" y="12954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 smtClean="0"/>
              <a:t>마스터 텍스트 스타일을 편집합니다</a:t>
            </a:r>
          </a:p>
          <a:p>
            <a:pPr lvl="1"/>
            <a:r>
              <a:rPr lang="ko-KR" altLang="zh-CN" smtClean="0"/>
              <a:t>둘째 수준</a:t>
            </a:r>
          </a:p>
          <a:p>
            <a:pPr lvl="2"/>
            <a:r>
              <a:rPr lang="ko-KR" altLang="zh-CN" smtClean="0"/>
              <a:t>셋째 수준</a:t>
            </a:r>
          </a:p>
          <a:p>
            <a:pPr lvl="3"/>
            <a:r>
              <a:rPr lang="ko-KR" altLang="zh-CN" smtClean="0"/>
              <a:t>넷째 수준</a:t>
            </a:r>
          </a:p>
          <a:p>
            <a:pPr lvl="4"/>
            <a:r>
              <a:rPr lang="ko-KR" altLang="zh-CN" smtClean="0"/>
              <a:t>다섯째 수준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-윤고딕140" pitchFamily="2" charset="-127"/>
                <a:ea typeface="-윤고딕140" pitchFamily="2" charset="-127"/>
              </a:defRPr>
            </a:lvl1pPr>
          </a:lstStyle>
          <a:p>
            <a:pPr>
              <a:defRPr/>
            </a:pPr>
            <a:fld id="{9663F44D-289A-4BDB-8B0E-F79FE6E3E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bg1"/>
          </a:solidFill>
          <a:latin typeface="-윤고딕160" pitchFamily="2" charset="-127"/>
          <a:ea typeface="-윤고딕160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4724400"/>
            <a:ext cx="9144000" cy="1368425"/>
          </a:xfrm>
        </p:spPr>
        <p:txBody>
          <a:bodyPr/>
          <a:lstStyle/>
          <a:p>
            <a:pPr marL="0" indent="0" algn="ctr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2021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年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月</a:t>
            </a:r>
            <a:endParaRPr lang="en-US" altLang="zh-CN" sz="3200" dirty="0" smtClean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250825" y="908050"/>
            <a:ext cx="864235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5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生物化学实验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66700" y="0"/>
            <a:ext cx="855345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53A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 pitchFamily="2" charset="-122"/>
                <a:ea typeface="华文仿宋" pitchFamily="2" charset="-122"/>
              </a:rPr>
              <a:t>生物化学实验系列（</a:t>
            </a:r>
            <a:r>
              <a:rPr lang="en-US" altLang="zh-CN" sz="2800" b="1" dirty="0" smtClean="0">
                <a:solidFill>
                  <a:srgbClr val="53A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 pitchFamily="2" charset="-122"/>
                <a:ea typeface="华文仿宋" pitchFamily="2" charset="-122"/>
              </a:rPr>
              <a:t>64</a:t>
            </a:r>
            <a:r>
              <a:rPr lang="zh-CN" altLang="en-US" sz="2800" b="1" dirty="0" smtClean="0">
                <a:solidFill>
                  <a:srgbClr val="53A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仿宋" pitchFamily="2" charset="-122"/>
                <a:ea typeface="华文仿宋" pitchFamily="2" charset="-122"/>
              </a:rPr>
              <a:t>学时）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10"/>
          <p:cNvSpPr txBox="1">
            <a:spLocks noChangeArrowheads="1"/>
          </p:cNvSpPr>
          <p:nvPr/>
        </p:nvSpPr>
        <p:spPr bwMode="auto">
          <a:xfrm>
            <a:off x="720725" y="1465263"/>
            <a:ext cx="7777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酪蛋白</a:t>
            </a:r>
          </a:p>
        </p:txBody>
      </p:sp>
      <p:sp>
        <p:nvSpPr>
          <p:cNvPr id="48132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牛乳中主要的蛋白质，含量约为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35g/L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是一些含磷蛋白质的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混合物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不溶于水和有机溶剂，溶于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碱溶液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等电点为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4.7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813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1"/>
          <a:stretch>
            <a:fillRect/>
          </a:stretch>
        </p:blipFill>
        <p:spPr bwMode="auto">
          <a:xfrm>
            <a:off x="1475656" y="4306054"/>
            <a:ext cx="6507634" cy="236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107950" y="2709863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6mL </a:t>
            </a:r>
            <a:r>
              <a: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消毒牛奶</a:t>
            </a:r>
          </a:p>
        </p:txBody>
      </p:sp>
      <p:sp>
        <p:nvSpPr>
          <p:cNvPr id="50181" name="Rectangle 17"/>
          <p:cNvSpPr>
            <a:spLocks noChangeArrowheads="1"/>
          </p:cNvSpPr>
          <p:nvPr/>
        </p:nvSpPr>
        <p:spPr bwMode="auto">
          <a:xfrm>
            <a:off x="107950" y="6310313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酪蛋白沉淀</a:t>
            </a:r>
            <a:endParaRPr lang="en-US" altLang="zh-CN" sz="2000" b="1"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0182" name="Rectangle 18"/>
          <p:cNvSpPr>
            <a:spLocks noChangeArrowheads="1"/>
          </p:cNvSpPr>
          <p:nvPr/>
        </p:nvSpPr>
        <p:spPr bwMode="auto">
          <a:xfrm>
            <a:off x="4283968" y="6308725"/>
            <a:ext cx="295232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         5mL</a:t>
            </a:r>
            <a:r>
              <a: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水洗</a:t>
            </a:r>
            <a:r>
              <a:rPr lang="zh-CN" altLang="en-US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沉淀二</a:t>
            </a:r>
            <a:r>
              <a:rPr lang="zh-CN" altLang="en-US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次</a:t>
            </a:r>
            <a:endParaRPr lang="zh-CN" altLang="en-US" sz="2000" b="1" dirty="0"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0183" name="AutoShape 20"/>
          <p:cNvSpPr>
            <a:spLocks noChangeArrowheads="1"/>
          </p:cNvSpPr>
          <p:nvPr/>
        </p:nvSpPr>
        <p:spPr bwMode="auto">
          <a:xfrm rot="-5400000">
            <a:off x="3851275" y="6381750"/>
            <a:ext cx="360363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50184" name="AutoShape 22"/>
          <p:cNvSpPr>
            <a:spLocks noChangeArrowheads="1"/>
          </p:cNvSpPr>
          <p:nvPr/>
        </p:nvSpPr>
        <p:spPr bwMode="auto">
          <a:xfrm flipV="1">
            <a:off x="5921178" y="3573487"/>
            <a:ext cx="360362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50185" name="Rectangle 4"/>
          <p:cNvSpPr>
            <a:spLocks noChangeArrowheads="1"/>
          </p:cNvSpPr>
          <p:nvPr/>
        </p:nvSpPr>
        <p:spPr bwMode="auto">
          <a:xfrm>
            <a:off x="107950" y="3910013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去脂乳液</a:t>
            </a:r>
          </a:p>
        </p:txBody>
      </p:sp>
      <p:grpSp>
        <p:nvGrpSpPr>
          <p:cNvPr id="50186" name="组合 2"/>
          <p:cNvGrpSpPr>
            <a:grpSpLocks/>
          </p:cNvGrpSpPr>
          <p:nvPr/>
        </p:nvGrpSpPr>
        <p:grpSpPr bwMode="auto">
          <a:xfrm>
            <a:off x="827088" y="4510088"/>
            <a:ext cx="3889375" cy="503237"/>
            <a:chOff x="899394" y="3552191"/>
            <a:chExt cx="3888432" cy="503237"/>
          </a:xfrm>
        </p:grpSpPr>
        <p:sp>
          <p:nvSpPr>
            <p:cNvPr id="50204" name="AutoShape 14"/>
            <p:cNvSpPr>
              <a:spLocks noChangeArrowheads="1"/>
            </p:cNvSpPr>
            <p:nvPr/>
          </p:nvSpPr>
          <p:spPr bwMode="auto">
            <a:xfrm>
              <a:off x="1619375" y="3679825"/>
              <a:ext cx="360362" cy="36036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50205" name="Rectangle 4"/>
            <p:cNvSpPr>
              <a:spLocks noChangeArrowheads="1"/>
            </p:cNvSpPr>
            <p:nvPr/>
          </p:nvSpPr>
          <p:spPr bwMode="auto">
            <a:xfrm>
              <a:off x="899394" y="3552191"/>
              <a:ext cx="3888432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40℃         pH4.7 </a:t>
              </a:r>
              <a:r>
                <a:rPr lang="zh-CN" altLang="en-US" sz="2000" b="1" dirty="0"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醋酸钠缓冲液</a:t>
              </a:r>
            </a:p>
          </p:txBody>
        </p:sp>
      </p:grpSp>
      <p:sp>
        <p:nvSpPr>
          <p:cNvPr id="50187" name="Rectangle 4"/>
          <p:cNvSpPr>
            <a:spLocks noChangeArrowheads="1"/>
          </p:cNvSpPr>
          <p:nvPr/>
        </p:nvSpPr>
        <p:spPr bwMode="auto">
          <a:xfrm>
            <a:off x="107950" y="5110163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去脂酸性乳液</a:t>
            </a:r>
          </a:p>
        </p:txBody>
      </p:sp>
      <p:sp>
        <p:nvSpPr>
          <p:cNvPr id="50188" name="Rectangle 18"/>
          <p:cNvSpPr>
            <a:spLocks noChangeArrowheads="1"/>
          </p:cNvSpPr>
          <p:nvPr/>
        </p:nvSpPr>
        <p:spPr bwMode="auto">
          <a:xfrm>
            <a:off x="4338440" y="5230961"/>
            <a:ext cx="2897856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       5mL </a:t>
            </a: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95%</a:t>
            </a:r>
            <a:r>
              <a: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乙醇抽</a:t>
            </a:r>
            <a:r>
              <a:rPr lang="zh-CN" altLang="en-US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滤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0189" name="Rectangle 18"/>
          <p:cNvSpPr>
            <a:spLocks noChangeArrowheads="1"/>
          </p:cNvSpPr>
          <p:nvPr/>
        </p:nvSpPr>
        <p:spPr bwMode="auto">
          <a:xfrm>
            <a:off x="4338440" y="4086820"/>
            <a:ext cx="469761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5mL</a:t>
            </a:r>
            <a:r>
              <a:rPr lang="zh-CN" altLang="zh-CN" sz="2000" b="1" dirty="0">
                <a:latin typeface="Arial" panose="020B0604020202020204" pitchFamily="34" charset="0"/>
                <a:ea typeface="幼圆" panose="02010509060101010101" pitchFamily="49" charset="-122"/>
              </a:rPr>
              <a:t>乙醇</a:t>
            </a: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r>
              <a:rPr lang="zh-CN" altLang="zh-CN" sz="2000" b="1" dirty="0">
                <a:latin typeface="Arial" panose="020B0604020202020204" pitchFamily="34" charset="0"/>
                <a:ea typeface="幼圆" panose="02010509060101010101" pitchFamily="49" charset="-122"/>
              </a:rPr>
              <a:t>乙醚混合液洗二次</a:t>
            </a:r>
            <a:endParaRPr lang="zh-CN" altLang="en-US" sz="2000" b="1" dirty="0"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0190" name="AutoShape 22"/>
          <p:cNvSpPr>
            <a:spLocks noChangeArrowheads="1"/>
          </p:cNvSpPr>
          <p:nvPr/>
        </p:nvSpPr>
        <p:spPr bwMode="auto">
          <a:xfrm flipV="1">
            <a:off x="5921178" y="4797003"/>
            <a:ext cx="360362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50191" name="组合 3"/>
          <p:cNvGrpSpPr>
            <a:grpSpLocks/>
          </p:cNvGrpSpPr>
          <p:nvPr/>
        </p:nvGrpSpPr>
        <p:grpSpPr bwMode="auto">
          <a:xfrm>
            <a:off x="1547813" y="3309938"/>
            <a:ext cx="2897187" cy="503237"/>
            <a:chOff x="1619375" y="2597151"/>
            <a:chExt cx="2897932" cy="503237"/>
          </a:xfrm>
        </p:grpSpPr>
        <p:sp>
          <p:nvSpPr>
            <p:cNvPr id="50202" name="AutoShape 12"/>
            <p:cNvSpPr>
              <a:spLocks noChangeArrowheads="1"/>
            </p:cNvSpPr>
            <p:nvPr/>
          </p:nvSpPr>
          <p:spPr bwMode="auto">
            <a:xfrm>
              <a:off x="1619375" y="2714625"/>
              <a:ext cx="360362" cy="36036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50203" name="Rectangle 4"/>
            <p:cNvSpPr>
              <a:spLocks noChangeArrowheads="1"/>
            </p:cNvSpPr>
            <p:nvPr/>
          </p:nvSpPr>
          <p:spPr bwMode="auto">
            <a:xfrm>
              <a:off x="1979787" y="2597151"/>
              <a:ext cx="2537520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3000r/min</a:t>
              </a:r>
              <a:r>
                <a:rPr lang="zh-CN" altLang="en-US" sz="2000" b="1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，</a:t>
              </a:r>
              <a:r>
                <a:rPr lang="en-US" altLang="zh-CN" sz="2000" b="1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10min</a:t>
              </a:r>
              <a:endParaRPr lang="zh-CN" altLang="en-US" sz="20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  <p:grpSp>
        <p:nvGrpSpPr>
          <p:cNvPr id="50192" name="组合 1"/>
          <p:cNvGrpSpPr>
            <a:grpSpLocks/>
          </p:cNvGrpSpPr>
          <p:nvPr/>
        </p:nvGrpSpPr>
        <p:grpSpPr bwMode="auto">
          <a:xfrm>
            <a:off x="323850" y="5589240"/>
            <a:ext cx="4121150" cy="617266"/>
            <a:chOff x="395536" y="4388122"/>
            <a:chExt cx="4121771" cy="617266"/>
          </a:xfrm>
        </p:grpSpPr>
        <p:sp>
          <p:nvSpPr>
            <p:cNvPr id="50200" name="AutoShape 14"/>
            <p:cNvSpPr>
              <a:spLocks noChangeArrowheads="1"/>
            </p:cNvSpPr>
            <p:nvPr/>
          </p:nvSpPr>
          <p:spPr bwMode="auto">
            <a:xfrm>
              <a:off x="1619375" y="4645025"/>
              <a:ext cx="360362" cy="36036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50201" name="Rectangle 4"/>
            <p:cNvSpPr>
              <a:spLocks noChangeArrowheads="1"/>
            </p:cNvSpPr>
            <p:nvPr/>
          </p:nvSpPr>
          <p:spPr bwMode="auto">
            <a:xfrm>
              <a:off x="395536" y="4388122"/>
              <a:ext cx="4121771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冷却室温        </a:t>
              </a:r>
              <a:r>
                <a:rPr lang="en-US" altLang="zh-CN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3000r/min</a:t>
              </a:r>
              <a:r>
                <a:rPr lang="zh-CN" altLang="en-US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，</a:t>
              </a:r>
              <a:r>
                <a:rPr lang="en-US" altLang="zh-CN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10min</a:t>
              </a:r>
              <a:endPara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  <p:grpSp>
        <p:nvGrpSpPr>
          <p:cNvPr id="50193" name="组合 25"/>
          <p:cNvGrpSpPr>
            <a:grpSpLocks/>
          </p:cNvGrpSpPr>
          <p:nvPr/>
        </p:nvGrpSpPr>
        <p:grpSpPr bwMode="auto">
          <a:xfrm>
            <a:off x="5921178" y="5805488"/>
            <a:ext cx="2789237" cy="503237"/>
            <a:chOff x="1619375" y="2597151"/>
            <a:chExt cx="2789412" cy="503237"/>
          </a:xfrm>
        </p:grpSpPr>
        <p:sp>
          <p:nvSpPr>
            <p:cNvPr id="50198" name="AutoShape 12"/>
            <p:cNvSpPr>
              <a:spLocks noChangeArrowheads="1"/>
            </p:cNvSpPr>
            <p:nvPr/>
          </p:nvSpPr>
          <p:spPr bwMode="auto">
            <a:xfrm flipV="1">
              <a:off x="1619375" y="2714625"/>
              <a:ext cx="360362" cy="36036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50199" name="Rectangle 4"/>
            <p:cNvSpPr>
              <a:spLocks noChangeArrowheads="1"/>
            </p:cNvSpPr>
            <p:nvPr/>
          </p:nvSpPr>
          <p:spPr bwMode="auto">
            <a:xfrm>
              <a:off x="1979787" y="2597151"/>
              <a:ext cx="2429000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3000r/min</a:t>
              </a:r>
              <a:r>
                <a:rPr lang="zh-CN" altLang="en-US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，</a:t>
              </a:r>
              <a:r>
                <a:rPr lang="en-US" altLang="zh-CN" sz="2000" b="1" dirty="0"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10min</a:t>
              </a:r>
              <a:endPara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4788024" y="2926804"/>
            <a:ext cx="270796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5mL</a:t>
            </a:r>
            <a:r>
              <a:rPr lang="zh-CN" altLang="en-US" sz="2000" b="1" dirty="0">
                <a:latin typeface="Arial" panose="020B0604020202020204" pitchFamily="34" charset="0"/>
                <a:ea typeface="幼圆" panose="02010509060101010101" pitchFamily="49" charset="-122"/>
              </a:rPr>
              <a:t>无水</a:t>
            </a:r>
            <a:r>
              <a:rPr lang="zh-CN" altLang="zh-CN" sz="2000" b="1" dirty="0">
                <a:latin typeface="Arial" panose="020B0604020202020204" pitchFamily="34" charset="0"/>
                <a:ea typeface="幼圆" panose="02010509060101010101" pitchFamily="49" charset="-122"/>
              </a:rPr>
              <a:t>乙醚洗二</a:t>
            </a:r>
            <a:r>
              <a:rPr lang="zh-CN" altLang="zh-CN" sz="20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次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0195" name="AutoShape 22"/>
          <p:cNvSpPr>
            <a:spLocks noChangeArrowheads="1"/>
          </p:cNvSpPr>
          <p:nvPr/>
        </p:nvSpPr>
        <p:spPr bwMode="auto">
          <a:xfrm flipV="1">
            <a:off x="5921178" y="2492574"/>
            <a:ext cx="360362" cy="3603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50196" name="Rectangle 18"/>
          <p:cNvSpPr>
            <a:spLocks noChangeArrowheads="1"/>
          </p:cNvSpPr>
          <p:nvPr/>
        </p:nvSpPr>
        <p:spPr bwMode="auto">
          <a:xfrm>
            <a:off x="4338440" y="1555949"/>
            <a:ext cx="359886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酪蛋白制品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（风干、称重）</a:t>
            </a:r>
          </a:p>
        </p:txBody>
      </p:sp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539750" y="2185988"/>
            <a:ext cx="84963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酪蛋白的制备</a:t>
            </a:r>
            <a:endParaRPr lang="en-US" altLang="zh-CN" sz="28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0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512" y="3150622"/>
            <a:ext cx="1669871" cy="867829"/>
            <a:chOff x="-36512" y="3150622"/>
            <a:chExt cx="1669871" cy="867829"/>
          </a:xfrm>
        </p:grpSpPr>
        <p:sp>
          <p:nvSpPr>
            <p:cNvPr id="2" name="弧形 1"/>
            <p:cNvSpPr/>
            <p:nvPr/>
          </p:nvSpPr>
          <p:spPr bwMode="auto">
            <a:xfrm>
              <a:off x="913203" y="3150622"/>
              <a:ext cx="720156" cy="612726"/>
            </a:xfrm>
            <a:prstGeom prst="arc">
              <a:avLst>
                <a:gd name="adj1" fmla="val 79529"/>
                <a:gd name="adj2" fmla="val 5319079"/>
              </a:avLst>
            </a:prstGeom>
            <a:ln>
              <a:headEnd type="none" w="med" len="med"/>
              <a:tailEnd type="arrow" w="med" len="med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-36512" y="3515214"/>
              <a:ext cx="1669218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脂肪层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43205" y="5591493"/>
            <a:ext cx="1669871" cy="861024"/>
            <a:chOff x="-43205" y="5591493"/>
            <a:chExt cx="1669871" cy="861024"/>
          </a:xfrm>
        </p:grpSpPr>
        <p:sp>
          <p:nvSpPr>
            <p:cNvPr id="32" name="弧形 31"/>
            <p:cNvSpPr/>
            <p:nvPr/>
          </p:nvSpPr>
          <p:spPr bwMode="auto">
            <a:xfrm>
              <a:off x="906510" y="5591493"/>
              <a:ext cx="720156" cy="612726"/>
            </a:xfrm>
            <a:prstGeom prst="arc">
              <a:avLst>
                <a:gd name="adj1" fmla="val 79529"/>
                <a:gd name="adj2" fmla="val 5319079"/>
              </a:avLst>
            </a:prstGeom>
            <a:ln>
              <a:headEnd type="none" w="med" len="med"/>
              <a:tailEnd type="arrow" w="med" len="med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-43205" y="5949280"/>
              <a:ext cx="1669218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上清液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40352" y="3855761"/>
            <a:ext cx="1102594" cy="902042"/>
            <a:chOff x="7740352" y="3855761"/>
            <a:chExt cx="1102594" cy="902042"/>
          </a:xfrm>
        </p:grpSpPr>
        <p:cxnSp>
          <p:nvCxnSpPr>
            <p:cNvPr id="38" name="直接箭头连接符 37"/>
            <p:cNvCxnSpPr/>
            <p:nvPr/>
          </p:nvCxnSpPr>
          <p:spPr bwMode="auto">
            <a:xfrm>
              <a:off x="7740352" y="4370171"/>
              <a:ext cx="360040" cy="0"/>
            </a:xfrm>
            <a:prstGeom prst="straightConnector1">
              <a:avLst/>
            </a:prstGeom>
            <a:ln>
              <a:prstDash val="sysDot"/>
              <a:headEnd type="none" w="med" len="med"/>
              <a:tailEnd type="triangle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8142113" y="3855761"/>
              <a:ext cx="700833" cy="902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除水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  <a:p>
              <a:pPr algn="ctr" eaLnBrk="1" latinLnBrk="1" hangingPunct="1"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换液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36296" y="6361572"/>
            <a:ext cx="1087476" cy="400110"/>
            <a:chOff x="7236296" y="6361572"/>
            <a:chExt cx="1087476" cy="400110"/>
          </a:xfrm>
        </p:grpSpPr>
        <p:cxnSp>
          <p:nvCxnSpPr>
            <p:cNvPr id="4" name="直接箭头连接符 3"/>
            <p:cNvCxnSpPr/>
            <p:nvPr/>
          </p:nvCxnSpPr>
          <p:spPr bwMode="auto">
            <a:xfrm>
              <a:off x="7236296" y="6597352"/>
              <a:ext cx="360040" cy="0"/>
            </a:xfrm>
            <a:prstGeom prst="straightConnector1">
              <a:avLst/>
            </a:prstGeom>
            <a:ln>
              <a:prstDash val="sysDot"/>
              <a:headEnd type="none" w="med" len="med"/>
              <a:tailEnd type="triangle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7622939" y="6361572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除盐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64288" y="5230961"/>
            <a:ext cx="1032536" cy="523220"/>
            <a:chOff x="7164288" y="5230961"/>
            <a:chExt cx="1032536" cy="523220"/>
          </a:xfrm>
        </p:grpSpPr>
        <p:cxnSp>
          <p:nvCxnSpPr>
            <p:cNvPr id="37" name="直接箭头连接符 36"/>
            <p:cNvCxnSpPr/>
            <p:nvPr/>
          </p:nvCxnSpPr>
          <p:spPr bwMode="auto">
            <a:xfrm>
              <a:off x="7164288" y="5506678"/>
              <a:ext cx="360040" cy="0"/>
            </a:xfrm>
            <a:prstGeom prst="straightConnector1">
              <a:avLst/>
            </a:prstGeom>
            <a:ln>
              <a:prstDash val="sysDot"/>
              <a:headEnd type="none" w="med" len="med"/>
              <a:tailEnd type="triangle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7495991" y="5230961"/>
              <a:ext cx="7008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eaLnBrk="1" hangingPunct="1"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Wingdings" panose="05000000000000000000" pitchFamily="2" charset="2"/>
                </a:rPr>
                <a:t>除脂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380312" y="2904879"/>
            <a:ext cx="1330103" cy="523220"/>
            <a:chOff x="7380312" y="2904879"/>
            <a:chExt cx="1330103" cy="523220"/>
          </a:xfrm>
        </p:grpSpPr>
        <p:cxnSp>
          <p:nvCxnSpPr>
            <p:cNvPr id="40" name="直接箭头连接符 39"/>
            <p:cNvCxnSpPr/>
            <p:nvPr/>
          </p:nvCxnSpPr>
          <p:spPr bwMode="auto">
            <a:xfrm>
              <a:off x="7380312" y="3200843"/>
              <a:ext cx="360040" cy="0"/>
            </a:xfrm>
            <a:prstGeom prst="straightConnector1">
              <a:avLst/>
            </a:prstGeom>
            <a:ln>
              <a:prstDash val="sysDot"/>
              <a:headEnd type="none" w="med" len="med"/>
              <a:tailEnd type="triangle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7751498" y="2904879"/>
              <a:ext cx="9589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易挥发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310"/>
          <p:cNvSpPr txBox="1">
            <a:spLocks noChangeArrowheads="1"/>
          </p:cNvSpPr>
          <p:nvPr/>
        </p:nvSpPr>
        <p:spPr bwMode="auto">
          <a:xfrm>
            <a:off x="360363" y="148431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实验结果与数据处理</a:t>
            </a:r>
          </a:p>
        </p:txBody>
      </p:sp>
      <p:sp>
        <p:nvSpPr>
          <p:cNvPr id="34" name="Text Box 310"/>
          <p:cNvSpPr txBox="1">
            <a:spLocks noChangeArrowheads="1"/>
          </p:cNvSpPr>
          <p:nvPr/>
        </p:nvSpPr>
        <p:spPr bwMode="auto">
          <a:xfrm>
            <a:off x="684213" y="2474913"/>
            <a:ext cx="77771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酪蛋白含量：</a:t>
            </a:r>
            <a:r>
              <a:rPr lang="zh-CN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酪蛋白克数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/100mL</a:t>
            </a:r>
            <a:r>
              <a:rPr lang="zh-CN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牛奶</a:t>
            </a:r>
            <a:endParaRPr lang="zh-CN" altLang="en-US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Text Box 310"/>
          <p:cNvSpPr txBox="1">
            <a:spLocks noChangeArrowheads="1"/>
          </p:cNvSpPr>
          <p:nvPr/>
        </p:nvSpPr>
        <p:spPr bwMode="auto">
          <a:xfrm>
            <a:off x="684213" y="3482975"/>
            <a:ext cx="777716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酪蛋白提取得率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52230" name="对象 5"/>
          <p:cNvGraphicFramePr>
            <a:graphicFrameLocks noChangeAspect="1"/>
          </p:cNvGraphicFramePr>
          <p:nvPr/>
        </p:nvGraphicFramePr>
        <p:xfrm>
          <a:off x="2122488" y="4365625"/>
          <a:ext cx="47529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7" name="公式" r:id="rId4" imgW="1590371" imgH="419867" progId="Equation.3">
                  <p:embed/>
                </p:oleObj>
              </mc:Choice>
              <mc:Fallback>
                <p:oleObj name="公式" r:id="rId4" imgW="1590371" imgH="419867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4365625"/>
                        <a:ext cx="47529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矩形 6"/>
          <p:cNvSpPr>
            <a:spLocks noChangeArrowheads="1"/>
          </p:cNvSpPr>
          <p:nvPr/>
        </p:nvSpPr>
        <p:spPr bwMode="auto">
          <a:xfrm>
            <a:off x="2195513" y="5805488"/>
            <a:ext cx="6265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zh-CN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理论含量：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3.5g</a:t>
            </a:r>
            <a:r>
              <a:rPr lang="zh-CN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酪蛋白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/100mL</a:t>
            </a:r>
            <a:r>
              <a:rPr lang="zh-CN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牛奶</a:t>
            </a:r>
            <a:endParaRPr lang="zh-CN" altLang="en-US" sz="2400" b="1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39750" y="2178868"/>
            <a:ext cx="8078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404812" indent="-45720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为什么调整溶液的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pH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值可将酪蛋白沉淀出来？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marL="404812" indent="-45720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实验中粗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制酪蛋白是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如何去除杂质的？简述操作原理。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7775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蛋白质的含量测定</a:t>
            </a:r>
          </a:p>
        </p:txBody>
      </p:sp>
      <p:sp>
        <p:nvSpPr>
          <p:cNvPr id="19" name="Text Box 310"/>
          <p:cNvSpPr txBox="1">
            <a:spLocks noChangeArrowheads="1"/>
          </p:cNvSpPr>
          <p:nvPr/>
        </p:nvSpPr>
        <p:spPr bwMode="auto">
          <a:xfrm>
            <a:off x="684213" y="2222500"/>
            <a:ext cx="7777162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紫外吸收法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539750" y="3662363"/>
            <a:ext cx="84963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在一定浓度范围内，蛋白质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    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溶液在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sz="2400" b="1" baseline="-25000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280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与其浓度呈正比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适用范围：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50-100</a:t>
            </a:r>
            <a:r>
              <a:rPr lang="el-GR" altLang="zh-CN" sz="2400" b="1" dirty="0" smtClean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g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干扰因素：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pH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、核酸、嘧啶等干扰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优点：快速、不消耗样品、低盐浓度不干扰</a:t>
            </a:r>
          </a:p>
        </p:txBody>
      </p:sp>
      <p:pic>
        <p:nvPicPr>
          <p:cNvPr id="5427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96975"/>
            <a:ext cx="4208462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（二）蛋白质浓度测定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1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3930" b="5569"/>
          <a:stretch>
            <a:fillRect/>
          </a:stretch>
        </p:blipFill>
        <p:spPr bwMode="auto">
          <a:xfrm>
            <a:off x="342900" y="3284538"/>
            <a:ext cx="845978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10"/>
          <p:cNvSpPr txBox="1">
            <a:spLocks noChangeArrowheads="1"/>
          </p:cNvSpPr>
          <p:nvPr/>
        </p:nvSpPr>
        <p:spPr bwMode="auto">
          <a:xfrm>
            <a:off x="684213" y="1341438"/>
            <a:ext cx="7777162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凯氏定氮法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55301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蛋白质平均含氮量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16%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适用于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0.2-1.0mg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样品的测定</a:t>
            </a:r>
          </a:p>
        </p:txBody>
      </p:sp>
      <p:pic>
        <p:nvPicPr>
          <p:cNvPr id="55302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2" b="4950"/>
          <a:stretch>
            <a:fillRect/>
          </a:stretch>
        </p:blipFill>
        <p:spPr bwMode="auto">
          <a:xfrm>
            <a:off x="6203950" y="1196653"/>
            <a:ext cx="29337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1341438"/>
            <a:ext cx="7777162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考马斯亮蓝法（</a:t>
            </a:r>
            <a:r>
              <a:rPr lang="en-US" altLang="zh-CN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Bradford</a:t>
            </a: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法）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56324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G-250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与蛋白质结合后，由棕红色（酸性，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465nm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）变蓝色（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595nm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b="1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适用范围：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</a:t>
            </a:r>
            <a:r>
              <a:rPr lang="el-GR" altLang="zh-CN" sz="2400" b="1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g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干扰因素：强碱性缓冲液、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TritonX-100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SDS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优点：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灵敏度高、操作快速</a:t>
            </a:r>
          </a:p>
        </p:txBody>
      </p:sp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13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1341438"/>
            <a:ext cx="7777162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zh-CN" sz="28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Folin</a:t>
            </a:r>
            <a:r>
              <a:rPr lang="en-US" altLang="zh-CN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-</a:t>
            </a:r>
            <a:r>
              <a:rPr lang="zh-CN" altLang="en-US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酚</a:t>
            </a: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法（</a:t>
            </a:r>
            <a:r>
              <a:rPr lang="en-US" altLang="zh-CN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Lowry</a:t>
            </a: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法）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57348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用于酪氨酸、色氨酸的测定</a:t>
            </a:r>
            <a:endParaRPr lang="en-US" altLang="zh-CN" sz="2400" b="1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适用范围：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20-250</a:t>
            </a:r>
            <a:r>
              <a:rPr lang="el-GR" altLang="zh-CN" sz="2400" b="1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g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干扰因素：氨基酸、</a:t>
            </a:r>
            <a:r>
              <a:rPr lang="en-US" altLang="zh-CN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Tris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、核酸、蔗糖、硫酸铵、巯基及酚类化合物</a:t>
            </a:r>
            <a:endParaRPr lang="en-US" altLang="zh-CN" sz="2400" b="1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优点：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灵敏度高、操作简单快速</a:t>
            </a:r>
          </a:p>
        </p:txBody>
      </p:sp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0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1341438"/>
            <a:ext cx="7777162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zh-CN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BCA</a:t>
            </a: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法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58372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33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BCA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钠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盐是一种稳定的水溶性复合物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碱性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条件下，蛋白将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Cu</a:t>
            </a:r>
            <a:r>
              <a:rPr lang="en-US" altLang="zh-CN" sz="2400" b="1" baseline="30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2+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还原为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Cu</a:t>
            </a:r>
            <a:r>
              <a:rPr lang="en-US" altLang="zh-CN" sz="2400" b="1" baseline="30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， 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Cu</a:t>
            </a:r>
            <a:r>
              <a:rPr lang="en-US" altLang="zh-CN" sz="2400" b="1" baseline="30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BCA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试剂形成紫色络合物，测定</a:t>
            </a:r>
            <a:r>
              <a:rPr lang="en-US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562nm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处的吸收值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优点：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灵敏度高、稳定、适应性强</a:t>
            </a:r>
          </a:p>
        </p:txBody>
      </p:sp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"/>
          <a:stretch/>
        </p:blipFill>
        <p:spPr>
          <a:xfrm>
            <a:off x="4482798" y="3612395"/>
            <a:ext cx="4625706" cy="3056965"/>
          </a:xfrm>
          <a:prstGeom prst="rect">
            <a:avLst/>
          </a:prstGeom>
        </p:spPr>
      </p:pic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1341438"/>
            <a:ext cx="7777162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双缩脲法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60420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碱性</a:t>
            </a:r>
            <a:r>
              <a:rPr lang="zh-CN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溶液</a:t>
            </a:r>
            <a:r>
              <a:rPr lang="zh-CN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中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两个以上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肽键</a:t>
            </a:r>
            <a:r>
              <a:rPr lang="zh-CN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Cu</a:t>
            </a:r>
            <a:r>
              <a:rPr lang="en-US" altLang="zh-CN" sz="2400" b="1" baseline="30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2+</a:t>
            </a:r>
            <a:r>
              <a:rPr lang="zh-CN" altLang="zh-CN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结合生成</a:t>
            </a:r>
            <a:r>
              <a:rPr lang="zh-CN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紫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红</a:t>
            </a:r>
            <a:r>
              <a:rPr lang="zh-CN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色</a:t>
            </a:r>
            <a:r>
              <a:rPr lang="zh-CN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络合物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540nm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波长检测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吸光度与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蛋白质浓度成正比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适用范围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1-20mg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快速、灵敏度低</a:t>
            </a:r>
          </a:p>
        </p:txBody>
      </p:sp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34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02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13992"/>
            <a:ext cx="8280275" cy="1071563"/>
          </a:xfrm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zh-CN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</a:t>
            </a:r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中酪蛋白的制备与蛋白质浓度的</a:t>
            </a:r>
            <a:r>
              <a:rPr lang="zh-CN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测定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/>
            </a:r>
            <a:b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</a:b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蛋白质的理化性质</a:t>
            </a:r>
          </a:p>
        </p:txBody>
      </p:sp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2276475"/>
            <a:ext cx="7777162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胶体性质：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蛋白质水溶液是</a:t>
            </a:r>
            <a:r>
              <a:rPr lang="zh-CN" altLang="en-US" sz="24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一种比较稳定的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亲水胶体</a:t>
            </a:r>
            <a:r>
              <a:rPr lang="zh-CN" altLang="en-US" sz="24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，其分子表面的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水化层</a:t>
            </a:r>
            <a:r>
              <a:rPr lang="zh-CN" altLang="en-US" sz="24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同性电荷</a:t>
            </a:r>
            <a:r>
              <a:rPr lang="zh-CN" altLang="en-US" sz="24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是亲水胶体稳定的因素。若破坏这些因素，则促使蛋白质颗粒相互聚集，从溶液中析出而产生沉淀。 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1009650" y="5264150"/>
            <a:ext cx="2841625" cy="1008063"/>
          </a:xfrm>
          <a:prstGeom prst="wedgeRoundRectCallout">
            <a:avLst>
              <a:gd name="adj1" fmla="val 50972"/>
              <a:gd name="adj2" fmla="val -11409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透析</a:t>
            </a:r>
            <a:r>
              <a:rPr lang="zh-CN" alt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用于分离纯化蛋白质</a:t>
            </a:r>
          </a:p>
        </p:txBody>
      </p:sp>
      <p:sp>
        <p:nvSpPr>
          <p:cNvPr id="10" name="AutoShape 18"/>
          <p:cNvSpPr>
            <a:spLocks noChangeArrowheads="1"/>
          </p:cNvSpPr>
          <p:nvPr/>
        </p:nvSpPr>
        <p:spPr bwMode="auto">
          <a:xfrm>
            <a:off x="5292725" y="5264150"/>
            <a:ext cx="2841625" cy="1008063"/>
          </a:xfrm>
          <a:prstGeom prst="wedgeRoundRectCallout">
            <a:avLst>
              <a:gd name="adj1" fmla="val -51231"/>
              <a:gd name="adj2" fmla="val -11157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盐析</a:t>
            </a:r>
            <a:r>
              <a:rPr lang="zh-CN" alt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有机溶剂沉淀法</a:t>
            </a:r>
            <a:r>
              <a:rPr lang="zh-CN" alt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的基本原理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2126878"/>
            <a:ext cx="7777162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双缩脲反应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60421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23801" r="16335" b="13318"/>
          <a:stretch/>
        </p:blipFill>
        <p:spPr bwMode="auto">
          <a:xfrm>
            <a:off x="1921412" y="3160126"/>
            <a:ext cx="7187092" cy="336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4925" y="3231943"/>
            <a:ext cx="1711826" cy="3286475"/>
            <a:chOff x="64925" y="2564903"/>
            <a:chExt cx="1711826" cy="3286475"/>
          </a:xfrm>
        </p:grpSpPr>
        <p:sp>
          <p:nvSpPr>
            <p:cNvPr id="7" name="矩形 6"/>
            <p:cNvSpPr/>
            <p:nvPr/>
          </p:nvSpPr>
          <p:spPr bwMode="auto">
            <a:xfrm>
              <a:off x="64925" y="2564903"/>
              <a:ext cx="1711826" cy="3286475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9" t="16887" r="70686" b="36217"/>
            <a:stretch/>
          </p:blipFill>
          <p:spPr>
            <a:xfrm>
              <a:off x="165077" y="2780928"/>
              <a:ext cx="1511523" cy="212128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64436" y="5311058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双缩脲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28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2126878"/>
            <a:ext cx="777716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双缩脲试剂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6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39750" y="2798926"/>
            <a:ext cx="84963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双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缩脲试剂中真正起作用的是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硫酸铜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，而氢氧化钠是为了提供碱性环境</a:t>
            </a:r>
          </a:p>
          <a:p>
            <a:pPr marL="0" indent="0" algn="ctr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CuSO</a:t>
            </a:r>
            <a:r>
              <a:rPr lang="en-US" altLang="zh-CN" sz="2000" b="1" baseline="-25000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4</a:t>
            </a:r>
            <a:r>
              <a:rPr lang="en-US" altLang="zh-CN" sz="20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+ 2NaOH → Cu(OH)</a:t>
            </a:r>
            <a:r>
              <a:rPr lang="en-US" altLang="zh-CN" sz="2000" b="1" baseline="-25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↓ + Na</a:t>
            </a:r>
            <a:r>
              <a:rPr lang="en-US" altLang="zh-CN" sz="2000" b="1" baseline="-25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SO</a:t>
            </a:r>
            <a:r>
              <a:rPr lang="en-US" altLang="zh-CN" sz="2000" b="1" baseline="-25000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4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酒石酸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钾钠的作用是保护反应生成的络离子不被析出变为沉淀，从而使试剂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失效</a:t>
            </a:r>
            <a:endParaRPr lang="zh-CN" altLang="en-US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5157192"/>
            <a:ext cx="5011566" cy="1512168"/>
          </a:xfrm>
          <a:prstGeom prst="rect">
            <a:avLst/>
          </a:prstGeom>
        </p:spPr>
      </p:pic>
      <p:sp>
        <p:nvSpPr>
          <p:cNvPr id="12" name="AutoShape 27"/>
          <p:cNvSpPr>
            <a:spLocks noChangeArrowheads="1"/>
          </p:cNvSpPr>
          <p:nvPr/>
        </p:nvSpPr>
        <p:spPr bwMode="auto">
          <a:xfrm>
            <a:off x="3661716" y="1278658"/>
            <a:ext cx="2325267" cy="1557089"/>
          </a:xfrm>
          <a:prstGeom prst="wedgeRoundRectCallout">
            <a:avLst>
              <a:gd name="adj1" fmla="val -72044"/>
              <a:gd name="adj2" fmla="val 3412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硫酸铜</a:t>
            </a:r>
            <a:endParaRPr lang="en-US" altLang="zh-CN" sz="2400" b="1" dirty="0" smtClean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酒石酸钾</a:t>
            </a:r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钠</a:t>
            </a:r>
            <a:endParaRPr lang="en-US" altLang="zh-CN" sz="2400" b="1" dirty="0" smtClean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氢氧化钠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91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684213" y="2112963"/>
            <a:ext cx="8029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酪蛋白溶液的配制：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0.1g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→ 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10mg/mL</a:t>
            </a:r>
            <a:endParaRPr lang="en-US" altLang="zh-CN" sz="2400" b="1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086677" y="2636912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r>
              <a:rPr lang="en-US" altLang="zh-CN" sz="2000" b="1" dirty="0" smtClean="0">
                <a:latin typeface="Arial" charset="0"/>
                <a:ea typeface="幼圆" charset="0"/>
                <a:sym typeface="Wingdings" charset="2"/>
              </a:rPr>
              <a:t>0.1g 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左右蛋白粗品</a:t>
            </a:r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086677" y="6237362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蛋白浓度测定</a:t>
            </a:r>
            <a:endParaRPr lang="en-US" altLang="zh-CN" sz="2000" b="1" dirty="0" smtClean="0">
              <a:latin typeface="Arial" charset="0"/>
              <a:ea typeface="幼圆" charset="0"/>
              <a:sym typeface="Wingdings" charset="2"/>
            </a:endParaRPr>
          </a:p>
        </p:txBody>
      </p:sp>
      <p:grpSp>
        <p:nvGrpSpPr>
          <p:cNvPr id="32" name="组合 2"/>
          <p:cNvGrpSpPr>
            <a:grpSpLocks/>
          </p:cNvGrpSpPr>
          <p:nvPr/>
        </p:nvGrpSpPr>
        <p:grpSpPr bwMode="auto">
          <a:xfrm>
            <a:off x="1802278" y="4365698"/>
            <a:ext cx="3889375" cy="503237"/>
            <a:chOff x="895858" y="3552191"/>
            <a:chExt cx="3888432" cy="503237"/>
          </a:xfrm>
        </p:grpSpPr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619944" y="3679191"/>
              <a:ext cx="360275" cy="36036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blurRad="63500"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00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895858" y="3552191"/>
              <a:ext cx="3888432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 typeface="Wingdings" charset="2"/>
                <a:buNone/>
                <a:defRPr/>
              </a:pPr>
              <a:r>
                <a:rPr lang="zh-CN" altLang="en-US" sz="2000" b="1" dirty="0" smtClean="0">
                  <a:latin typeface="Arial" charset="0"/>
                  <a:ea typeface="幼圆" charset="0"/>
                  <a:cs typeface="Arial" charset="0"/>
                  <a:sym typeface="Wingdings" charset="2"/>
                </a:rPr>
                <a:t>搅拌         隔水</a:t>
              </a:r>
              <a:r>
                <a:rPr lang="en-US" altLang="zh-CN" sz="2000" b="1" dirty="0" smtClean="0">
                  <a:latin typeface="Arial" charset="0"/>
                  <a:ea typeface="幼圆" charset="0"/>
                  <a:cs typeface="Arial" charset="0"/>
                  <a:sym typeface="Wingdings" charset="2"/>
                </a:rPr>
                <a:t>65</a:t>
              </a:r>
              <a:r>
                <a:rPr lang="en-US" altLang="zh-CN" sz="2000" b="1" dirty="0" smtClean="0"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℃</a:t>
              </a:r>
              <a:r>
                <a:rPr lang="zh-CN" altLang="en-US" sz="2000" b="1" dirty="0" smtClean="0">
                  <a:latin typeface="Arial" charset="0"/>
                  <a:ea typeface="幼圆" charset="0"/>
                  <a:cs typeface="Arial" charset="0"/>
                  <a:sym typeface="Wingdings" charset="2"/>
                </a:rPr>
                <a:t>加热</a:t>
              </a:r>
            </a:p>
          </p:txBody>
        </p:sp>
      </p:grp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086677" y="4989585"/>
            <a:ext cx="32400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转移至</a:t>
            </a:r>
            <a:r>
              <a:rPr lang="en-US" altLang="zh-CN" sz="2000" b="1" dirty="0" smtClean="0">
                <a:latin typeface="Arial" charset="0"/>
                <a:ea typeface="幼圆" charset="0"/>
                <a:sym typeface="Wingdings" charset="2"/>
              </a:rPr>
              <a:t>10mL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 容量瓶</a:t>
            </a:r>
          </a:p>
        </p:txBody>
      </p:sp>
      <p:grpSp>
        <p:nvGrpSpPr>
          <p:cNvPr id="39" name="组合 1"/>
          <p:cNvGrpSpPr>
            <a:grpSpLocks/>
          </p:cNvGrpSpPr>
          <p:nvPr/>
        </p:nvGrpSpPr>
        <p:grpSpPr bwMode="auto">
          <a:xfrm>
            <a:off x="1302577" y="5613472"/>
            <a:ext cx="4121150" cy="503237"/>
            <a:chOff x="395536" y="4509120"/>
            <a:chExt cx="4121771" cy="503237"/>
          </a:xfrm>
        </p:grpSpPr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>
              <a:off x="1619683" y="4645645"/>
              <a:ext cx="360416" cy="36036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600EE"/>
            </a:solidFill>
            <a:ln>
              <a:noFill/>
            </a:ln>
            <a:effectLst>
              <a:outerShdw blurRad="63500" dist="23000" dir="5400000" algn="ctr" rotWithShape="0">
                <a:srgbClr val="000000">
                  <a:alpha val="32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000" smtClean="0">
                <a:solidFill>
                  <a:srgbClr val="FFFFFF"/>
                </a:solidFill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395536" y="4509120"/>
              <a:ext cx="4121771" cy="50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CB3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charset="0"/>
                  <a:ea typeface="-윤고딕140" charset="0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Arial" charset="0"/>
                  <a:ea typeface="幼圆" charset="0"/>
                  <a:sym typeface="Wingdings" charset="2"/>
                </a:rPr>
                <a:t>水洗烧杯         定容摇匀</a:t>
              </a:r>
            </a:p>
          </p:txBody>
        </p:sp>
      </p:grp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1086677" y="3221112"/>
            <a:ext cx="253682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endParaRPr lang="zh-CN" altLang="en-US" sz="2000" b="1" dirty="0" smtClean="0">
              <a:latin typeface="Arial" charset="0"/>
              <a:ea typeface="幼圆" charset="0"/>
              <a:sym typeface="Wingdings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181752" y="3741811"/>
            <a:ext cx="37757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加入</a:t>
            </a:r>
            <a:r>
              <a:rPr lang="en-US" altLang="zh-CN" sz="2000" b="1" dirty="0" smtClean="0">
                <a:latin typeface="Arial" charset="0"/>
                <a:ea typeface="幼圆" charset="0"/>
                <a:sym typeface="Wingdings" charset="2"/>
              </a:rPr>
              <a:t>5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 </a:t>
            </a:r>
            <a:r>
              <a:rPr lang="en-US" altLang="zh-CN" sz="2000" b="1" dirty="0" smtClean="0">
                <a:latin typeface="Arial" charset="0"/>
                <a:ea typeface="幼圆" charset="0"/>
                <a:sym typeface="Wingdings" charset="2"/>
              </a:rPr>
              <a:t>mL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charset="0"/>
                <a:ea typeface="幼圆" charset="0"/>
                <a:sym typeface="Wingdings" charset="2"/>
              </a:rPr>
              <a:t>0.2mol/L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 </a:t>
            </a:r>
            <a:r>
              <a:rPr lang="en-US" altLang="zh-CN" sz="2000" b="1" dirty="0" err="1" smtClean="0">
                <a:latin typeface="Arial" charset="0"/>
                <a:ea typeface="幼圆" charset="0"/>
                <a:sym typeface="Wingdings" charset="2"/>
              </a:rPr>
              <a:t>NaOH</a:t>
            </a:r>
            <a:r>
              <a:rPr lang="zh-CN" altLang="en-US" sz="2000" b="1" dirty="0" smtClean="0">
                <a:latin typeface="Arial" charset="0"/>
                <a:ea typeface="幼圆" charset="0"/>
                <a:sym typeface="Wingdings" charset="2"/>
              </a:rPr>
              <a:t>溶液</a:t>
            </a:r>
          </a:p>
        </p:txBody>
      </p:sp>
      <p:sp>
        <p:nvSpPr>
          <p:cNvPr id="43" name="AutoShape 22"/>
          <p:cNvSpPr>
            <a:spLocks noChangeArrowheads="1"/>
          </p:cNvSpPr>
          <p:nvPr/>
        </p:nvSpPr>
        <p:spPr bwMode="auto">
          <a:xfrm>
            <a:off x="2526540" y="3260799"/>
            <a:ext cx="360362" cy="3603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7" name="AutoShape 27"/>
          <p:cNvSpPr>
            <a:spLocks noChangeArrowheads="1"/>
          </p:cNvSpPr>
          <p:nvPr/>
        </p:nvSpPr>
        <p:spPr bwMode="auto">
          <a:xfrm>
            <a:off x="5652031" y="4017373"/>
            <a:ext cx="2392214" cy="576000"/>
          </a:xfrm>
          <a:prstGeom prst="wedgeRoundRectCallout">
            <a:avLst>
              <a:gd name="adj1" fmla="val -68270"/>
              <a:gd name="adj2" fmla="val -483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注意观察现象！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10"/>
          <p:cNvSpPr txBox="1">
            <a:spLocks noChangeArrowheads="1"/>
          </p:cNvSpPr>
          <p:nvPr/>
        </p:nvSpPr>
        <p:spPr bwMode="auto">
          <a:xfrm>
            <a:off x="684213" y="1412776"/>
            <a:ext cx="7777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defRPr>
            </a:lvl1pPr>
            <a:lvl2pPr marL="914400" indent="-457200"/>
            <a:lvl3pPr marL="1371600" indent="-457200"/>
            <a:lvl4pPr marL="1828800" indent="-457200"/>
            <a:lvl5pPr marL="2286000" indent="-457200"/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zh-CN" altLang="en-US" dirty="0"/>
              <a:t>标准曲线</a:t>
            </a:r>
            <a:r>
              <a:rPr lang="zh-CN" altLang="en-US" dirty="0" smtClean="0"/>
              <a:t>制作与样品测定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65420"/>
              </p:ext>
            </p:extLst>
          </p:nvPr>
        </p:nvGraphicFramePr>
        <p:xfrm>
          <a:off x="467544" y="2378547"/>
          <a:ext cx="8235827" cy="337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423">
                  <a:extLst>
                    <a:ext uri="{9D8B030D-6E8A-4147-A177-3AD203B41FA5}">
                      <a16:colId xmlns:a16="http://schemas.microsoft.com/office/drawing/2014/main" val="1197383837"/>
                    </a:ext>
                  </a:extLst>
                </a:gridCol>
                <a:gridCol w="576118">
                  <a:extLst>
                    <a:ext uri="{9D8B030D-6E8A-4147-A177-3AD203B41FA5}">
                      <a16:colId xmlns:a16="http://schemas.microsoft.com/office/drawing/2014/main" val="2651485789"/>
                    </a:ext>
                  </a:extLst>
                </a:gridCol>
                <a:gridCol w="576118">
                  <a:extLst>
                    <a:ext uri="{9D8B030D-6E8A-4147-A177-3AD203B41FA5}">
                      <a16:colId xmlns:a16="http://schemas.microsoft.com/office/drawing/2014/main" val="683352926"/>
                    </a:ext>
                  </a:extLst>
                </a:gridCol>
                <a:gridCol w="576118">
                  <a:extLst>
                    <a:ext uri="{9D8B030D-6E8A-4147-A177-3AD203B41FA5}">
                      <a16:colId xmlns:a16="http://schemas.microsoft.com/office/drawing/2014/main" val="2743841697"/>
                    </a:ext>
                  </a:extLst>
                </a:gridCol>
                <a:gridCol w="575860">
                  <a:extLst>
                    <a:ext uri="{9D8B030D-6E8A-4147-A177-3AD203B41FA5}">
                      <a16:colId xmlns:a16="http://schemas.microsoft.com/office/drawing/2014/main" val="978821600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306239855"/>
                    </a:ext>
                  </a:extLst>
                </a:gridCol>
                <a:gridCol w="576118">
                  <a:extLst>
                    <a:ext uri="{9D8B030D-6E8A-4147-A177-3AD203B41FA5}">
                      <a16:colId xmlns:a16="http://schemas.microsoft.com/office/drawing/2014/main" val="4100643625"/>
                    </a:ext>
                  </a:extLst>
                </a:gridCol>
                <a:gridCol w="936192">
                  <a:extLst>
                    <a:ext uri="{9D8B030D-6E8A-4147-A177-3AD203B41FA5}">
                      <a16:colId xmlns:a16="http://schemas.microsoft.com/office/drawing/2014/main" val="2028292400"/>
                    </a:ext>
                  </a:extLst>
                </a:gridCol>
                <a:gridCol w="1037504">
                  <a:extLst>
                    <a:ext uri="{9D8B030D-6E8A-4147-A177-3AD203B41FA5}">
                      <a16:colId xmlns:a16="http://schemas.microsoft.com/office/drawing/2014/main" val="2731504414"/>
                    </a:ext>
                  </a:extLst>
                </a:gridCol>
              </a:tblGrid>
              <a:tr h="686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                        </a:t>
                      </a:r>
                      <a:r>
                        <a:rPr lang="zh-CN" alt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管号</a:t>
                      </a:r>
                      <a:endParaRPr lang="en-US" altLang="zh-CN" sz="1800" b="1" kern="1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试剂</a:t>
                      </a:r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2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3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酪蛋白</a:t>
                      </a:r>
                      <a:r>
                        <a:rPr 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管</a:t>
                      </a:r>
                      <a:r>
                        <a:rPr 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酪蛋白</a:t>
                      </a:r>
                      <a:r>
                        <a:rPr 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管</a:t>
                      </a:r>
                      <a:r>
                        <a:rPr lang="zh-CN" sz="18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41867"/>
                  </a:ext>
                </a:extLst>
              </a:tr>
              <a:tr h="537153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10mg/mL</a:t>
                      </a:r>
                      <a:r>
                        <a:rPr lang="zh-CN" alt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标准酪蛋白</a:t>
                      </a: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mL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0.2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0.4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0.6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0.8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14861"/>
                  </a:ext>
                </a:extLst>
              </a:tr>
              <a:tr h="537153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水</a:t>
                      </a: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/mL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0.8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0.6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0.4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0.2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0.5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rgbClr val="FCFE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794774"/>
                  </a:ext>
                </a:extLst>
              </a:tr>
              <a:tr h="537153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双缩脲试剂</a:t>
                      </a: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mL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4.0</a:t>
                      </a:r>
                      <a:endParaRPr lang="zh-CN" alt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265341"/>
                  </a:ext>
                </a:extLst>
              </a:tr>
              <a:tr h="537153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总体积</a:t>
                      </a: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/mL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7" marR="68587" marT="0" marB="0" anchor="ctr"/>
                </a:tc>
                <a:extLst>
                  <a:ext uri="{0D108BD9-81ED-4DB2-BD59-A6C34878D82A}">
                    <a16:rowId xmlns:a16="http://schemas.microsoft.com/office/drawing/2014/main" val="3514226349"/>
                  </a:ext>
                </a:extLst>
              </a:tr>
              <a:tr h="5371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800" b="1" kern="100" baseline="-25000" dirty="0" smtClean="0">
                          <a:effectLst/>
                          <a:latin typeface="Arial" panose="020B0604020202020204" pitchFamily="34" charset="0"/>
                          <a:ea typeface="幼圆" panose="02010509060101010101" pitchFamily="49" charset="-122"/>
                          <a:cs typeface="Arial" panose="020B0604020202020204" pitchFamily="34" charset="0"/>
                        </a:rPr>
                        <a:t>540</a:t>
                      </a:r>
                      <a:endParaRPr lang="zh-CN" altLang="zh-CN" sz="1800" b="1" kern="100" dirty="0" smtClean="0">
                        <a:effectLst/>
                        <a:latin typeface="Arial" panose="020B0604020202020204" pitchFamily="34" charset="0"/>
                        <a:ea typeface="幼圆" panose="020105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/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dirty="0"/>
                    </a:p>
                  </a:txBody>
                  <a:tcPr marL="91448" marR="91448" marT="45739" marB="4573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09898"/>
                  </a:ext>
                </a:extLst>
              </a:tr>
            </a:tbl>
          </a:graphicData>
        </a:graphic>
      </p:graphicFrame>
      <p:sp>
        <p:nvSpPr>
          <p:cNvPr id="16" name="直角双向箭头 15"/>
          <p:cNvSpPr/>
          <p:nvPr/>
        </p:nvSpPr>
        <p:spPr bwMode="auto">
          <a:xfrm rot="13347807">
            <a:off x="7268270" y="2022947"/>
            <a:ext cx="788987" cy="666750"/>
          </a:xfrm>
          <a:prstGeom prst="leftUpArrow">
            <a:avLst>
              <a:gd name="adj1" fmla="val 2645"/>
              <a:gd name="adj2" fmla="val 8213"/>
              <a:gd name="adj3" fmla="val 16111"/>
            </a:avLst>
          </a:prstGeom>
          <a:solidFill>
            <a:srgbClr val="CC6600"/>
          </a:solidFill>
          <a:ln w="7938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61518" name="矩形 16"/>
          <p:cNvSpPr>
            <a:spLocks noChangeArrowheads="1"/>
          </p:cNvSpPr>
          <p:nvPr/>
        </p:nvSpPr>
        <p:spPr bwMode="auto">
          <a:xfrm>
            <a:off x="6731695" y="1484784"/>
            <a:ext cx="1731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C66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酪蛋白样品</a:t>
            </a:r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467544" y="2378547"/>
            <a:ext cx="2804988" cy="658812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447748" y="5913437"/>
            <a:ext cx="423501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charset="0"/>
                <a:ea typeface="-윤고딕140" charset="0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charset="0"/>
                <a:ea typeface="-윤고딕140" charset="0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charset="0"/>
                <a:ea typeface="-윤고딕140" charset="0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charset="0"/>
                <a:ea typeface="-윤고딕140" charset="0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charset="0"/>
                <a:ea typeface="-윤고딕140" charset="0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charset="2"/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charset="2"/>
              </a:rPr>
              <a:t>混匀，室温放置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charset="2"/>
              </a:rPr>
              <a:t>30min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charset="2"/>
              </a:rPr>
              <a:t>后测定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charset="2"/>
              </a:rPr>
              <a:t>A</a:t>
            </a:r>
            <a:r>
              <a:rPr lang="en-US" altLang="zh-CN" sz="2000" b="1" baseline="-25000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charset="2"/>
              </a:rPr>
              <a:t>540</a:t>
            </a:r>
          </a:p>
        </p:txBody>
      </p:sp>
      <p:sp>
        <p:nvSpPr>
          <p:cNvPr id="9" name="AutoShape 20"/>
          <p:cNvSpPr>
            <a:spLocks noChangeArrowheads="1"/>
          </p:cNvSpPr>
          <p:nvPr/>
        </p:nvSpPr>
        <p:spPr bwMode="auto">
          <a:xfrm rot="10800000">
            <a:off x="3430290" y="5733256"/>
            <a:ext cx="217487" cy="360362"/>
          </a:xfrm>
          <a:prstGeom prst="downArrow">
            <a:avLst>
              <a:gd name="adj1" fmla="val 31870"/>
              <a:gd name="adj2" fmla="val 24869"/>
            </a:avLst>
          </a:prstGeom>
          <a:solidFill>
            <a:srgbClr val="CC6600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1" name="矩形 16"/>
          <p:cNvSpPr>
            <a:spLocks noChangeArrowheads="1"/>
          </p:cNvSpPr>
          <p:nvPr/>
        </p:nvSpPr>
        <p:spPr bwMode="auto">
          <a:xfrm>
            <a:off x="2817682" y="6196806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CC66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空白对照</a:t>
            </a:r>
            <a:endParaRPr lang="zh-CN" altLang="en-US" sz="2400" b="1" dirty="0">
              <a:solidFill>
                <a:srgbClr val="CC66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3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  <a:r>
              <a:rPr lang="en-US" altLang="zh-CN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——</a:t>
            </a: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酶标仪测定</a:t>
            </a:r>
            <a:endParaRPr lang="zh-CN" altLang="en-US" sz="2800" b="1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cxnSp>
        <p:nvCxnSpPr>
          <p:cNvPr id="52" name="直接连接符 3"/>
          <p:cNvCxnSpPr>
            <a:cxnSpLocks noChangeShapeType="1"/>
          </p:cNvCxnSpPr>
          <p:nvPr/>
        </p:nvCxnSpPr>
        <p:spPr bwMode="auto">
          <a:xfrm>
            <a:off x="2709723" y="3405142"/>
            <a:ext cx="2486025" cy="63817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38075" r="9282" b="38390"/>
          <a:stretch/>
        </p:blipFill>
        <p:spPr>
          <a:xfrm>
            <a:off x="2123728" y="3575625"/>
            <a:ext cx="6539665" cy="1221527"/>
          </a:xfrm>
          <a:prstGeom prst="rect">
            <a:avLst/>
          </a:prstGeom>
        </p:spPr>
      </p:pic>
      <p:sp>
        <p:nvSpPr>
          <p:cNvPr id="54" name="AutoShape 20"/>
          <p:cNvSpPr>
            <a:spLocks noChangeArrowheads="1"/>
          </p:cNvSpPr>
          <p:nvPr/>
        </p:nvSpPr>
        <p:spPr bwMode="auto">
          <a:xfrm rot="16200000">
            <a:off x="1708920" y="3983856"/>
            <a:ext cx="217487" cy="360362"/>
          </a:xfrm>
          <a:prstGeom prst="downArrow">
            <a:avLst>
              <a:gd name="adj1" fmla="val 31870"/>
              <a:gd name="adj2" fmla="val 24869"/>
            </a:avLst>
          </a:prstGeom>
          <a:solidFill>
            <a:srgbClr val="CC6600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55" name="矩形 16"/>
          <p:cNvSpPr>
            <a:spLocks noChangeArrowheads="1"/>
          </p:cNvSpPr>
          <p:nvPr/>
        </p:nvSpPr>
        <p:spPr bwMode="auto">
          <a:xfrm>
            <a:off x="360363" y="393305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CC66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酶标条</a:t>
            </a:r>
            <a:endParaRPr lang="zh-CN" altLang="en-US" sz="2400" b="1" dirty="0">
              <a:solidFill>
                <a:srgbClr val="CC66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2339752" y="2716517"/>
            <a:ext cx="6336704" cy="85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                                       管号</a:t>
            </a:r>
            <a:endParaRPr lang="en-US" altLang="zh-CN" sz="2000" b="1" dirty="0" smtClean="0"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0     1      1     2     2     3     4     5     6      7     8     9       </a:t>
            </a:r>
            <a:endParaRPr lang="en-US" altLang="zh-CN" sz="2000" b="1" dirty="0" smtClean="0">
              <a:solidFill>
                <a:srgbClr val="00B050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7" name="矩形 16"/>
          <p:cNvSpPr>
            <a:spLocks noChangeArrowheads="1"/>
          </p:cNvSpPr>
          <p:nvPr/>
        </p:nvSpPr>
        <p:spPr bwMode="auto">
          <a:xfrm>
            <a:off x="4418773" y="5126612"/>
            <a:ext cx="1949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CC66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每孔加液</a:t>
            </a:r>
            <a:r>
              <a:rPr lang="en-US" altLang="zh-CN" sz="2000" b="1" dirty="0" smtClean="0">
                <a:solidFill>
                  <a:srgbClr val="CC66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200</a:t>
            </a:r>
            <a:r>
              <a:rPr lang="en-US" altLang="zh-CN" sz="2000" b="1" dirty="0" smtClean="0">
                <a:solidFill>
                  <a:srgbClr val="CC66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zh-CN" sz="2000" b="1" dirty="0" smtClean="0">
                <a:solidFill>
                  <a:srgbClr val="CC6600"/>
                </a:solidFill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L</a:t>
            </a:r>
            <a:endParaRPr lang="zh-CN" altLang="en-US" sz="2000" b="1" dirty="0">
              <a:solidFill>
                <a:srgbClr val="CC6600"/>
              </a:solidFill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7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014" name="直接连接符 3"/>
          <p:cNvCxnSpPr>
            <a:cxnSpLocks noChangeShapeType="1"/>
          </p:cNvCxnSpPr>
          <p:nvPr/>
        </p:nvCxnSpPr>
        <p:spPr bwMode="auto">
          <a:xfrm>
            <a:off x="1053539" y="2973094"/>
            <a:ext cx="2486025" cy="63817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 Box 310"/>
          <p:cNvSpPr txBox="1">
            <a:spLocks noChangeArrowheads="1"/>
          </p:cNvSpPr>
          <p:nvPr/>
        </p:nvSpPr>
        <p:spPr bwMode="auto">
          <a:xfrm>
            <a:off x="684213" y="1412875"/>
            <a:ext cx="7777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标仪测定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3"/>
          <a:stretch/>
        </p:blipFill>
        <p:spPr>
          <a:xfrm>
            <a:off x="7092571" y="2804414"/>
            <a:ext cx="2085335" cy="3888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08" y="3205194"/>
            <a:ext cx="4438712" cy="35361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6" b="15873"/>
          <a:stretch/>
        </p:blipFill>
        <p:spPr>
          <a:xfrm rot="18360000">
            <a:off x="132409" y="5031986"/>
            <a:ext cx="1910721" cy="1213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9" y="2251551"/>
            <a:ext cx="2673279" cy="1521762"/>
          </a:xfrm>
          <a:prstGeom prst="rect">
            <a:avLst/>
          </a:prstGeom>
        </p:spPr>
      </p:pic>
      <p:sp>
        <p:nvSpPr>
          <p:cNvPr id="9" name="左弧形箭头 8"/>
          <p:cNvSpPr/>
          <p:nvPr/>
        </p:nvSpPr>
        <p:spPr bwMode="auto">
          <a:xfrm flipH="1" flipV="1">
            <a:off x="2183710" y="3773313"/>
            <a:ext cx="488727" cy="1009298"/>
          </a:xfrm>
          <a:prstGeom prst="curvedRightArrow">
            <a:avLst>
              <a:gd name="adj1" fmla="val 30432"/>
              <a:gd name="adj2" fmla="val 50000"/>
              <a:gd name="adj3" fmla="val 43710"/>
            </a:avLst>
          </a:prstGeom>
          <a:solidFill>
            <a:schemeClr val="accent1"/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6" name="矩形 16"/>
          <p:cNvSpPr>
            <a:spLocks noChangeArrowheads="1"/>
          </p:cNvSpPr>
          <p:nvPr/>
        </p:nvSpPr>
        <p:spPr bwMode="auto">
          <a:xfrm>
            <a:off x="323314" y="1936750"/>
            <a:ext cx="28085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1  2   3  4   5   6  7   8  9 10 11 12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16"/>
          <p:cNvSpPr>
            <a:spLocks noChangeArrowheads="1"/>
          </p:cNvSpPr>
          <p:nvPr/>
        </p:nvSpPr>
        <p:spPr bwMode="auto">
          <a:xfrm>
            <a:off x="60283" y="2251551"/>
            <a:ext cx="2720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ABCDEFG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H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矩形 16"/>
          <p:cNvSpPr>
            <a:spLocks noChangeArrowheads="1"/>
          </p:cNvSpPr>
          <p:nvPr/>
        </p:nvSpPr>
        <p:spPr bwMode="auto">
          <a:xfrm>
            <a:off x="665798" y="3954541"/>
            <a:ext cx="20185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逆时针旋转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90°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0" name="燕尾形箭头 9"/>
          <p:cNvSpPr/>
          <p:nvPr/>
        </p:nvSpPr>
        <p:spPr bwMode="auto">
          <a:xfrm>
            <a:off x="2183710" y="5919513"/>
            <a:ext cx="829898" cy="317799"/>
          </a:xfrm>
          <a:prstGeom prst="notchedRightArrow">
            <a:avLst/>
          </a:prstGeom>
          <a:solidFill>
            <a:schemeClr val="accent1"/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9" name="矩形 16"/>
          <p:cNvSpPr>
            <a:spLocks noChangeArrowheads="1"/>
          </p:cNvSpPr>
          <p:nvPr/>
        </p:nvSpPr>
        <p:spPr bwMode="auto">
          <a:xfrm>
            <a:off x="2110239" y="5037801"/>
            <a:ext cx="958917" cy="90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放入并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按到底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1" name="矩形 1"/>
          <p:cNvSpPr>
            <a:spLocks noChangeArrowheads="1"/>
          </p:cNvSpPr>
          <p:nvPr/>
        </p:nvSpPr>
        <p:spPr bwMode="auto">
          <a:xfrm>
            <a:off x="3419872" y="1681009"/>
            <a:ext cx="5706194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开机         测吸光度        设定波长        开盖       放入酶标板        关盖        读板，记录数据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2" name="AutoShape 12"/>
          <p:cNvSpPr>
            <a:spLocks noChangeArrowheads="1"/>
          </p:cNvSpPr>
          <p:nvPr/>
        </p:nvSpPr>
        <p:spPr bwMode="auto">
          <a:xfrm rot="-5400000">
            <a:off x="5793943" y="1805381"/>
            <a:ext cx="360362" cy="360363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43" name="AutoShape 12"/>
          <p:cNvSpPr>
            <a:spLocks noChangeArrowheads="1"/>
          </p:cNvSpPr>
          <p:nvPr/>
        </p:nvSpPr>
        <p:spPr bwMode="auto">
          <a:xfrm rot="-5400000">
            <a:off x="4900529" y="2274182"/>
            <a:ext cx="360362" cy="360363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44" name="AutoShape 12"/>
          <p:cNvSpPr>
            <a:spLocks noChangeArrowheads="1"/>
          </p:cNvSpPr>
          <p:nvPr/>
        </p:nvSpPr>
        <p:spPr bwMode="auto">
          <a:xfrm rot="-5400000">
            <a:off x="4170577" y="1805381"/>
            <a:ext cx="360363" cy="360362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 rot="-5400000">
            <a:off x="7348558" y="1805381"/>
            <a:ext cx="360363" cy="360362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47" name="AutoShape 12"/>
          <p:cNvSpPr>
            <a:spLocks noChangeArrowheads="1"/>
          </p:cNvSpPr>
          <p:nvPr/>
        </p:nvSpPr>
        <p:spPr bwMode="auto">
          <a:xfrm rot="-5400000">
            <a:off x="8481150" y="1805381"/>
            <a:ext cx="360363" cy="360363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52" name="AutoShape 12"/>
          <p:cNvSpPr>
            <a:spLocks noChangeArrowheads="1"/>
          </p:cNvSpPr>
          <p:nvPr/>
        </p:nvSpPr>
        <p:spPr bwMode="auto">
          <a:xfrm rot="-5400000">
            <a:off x="5977922" y="2274182"/>
            <a:ext cx="360362" cy="360363"/>
          </a:xfrm>
          <a:prstGeom prst="downArrow">
            <a:avLst>
              <a:gd name="adj1" fmla="val 50000"/>
              <a:gd name="adj2" fmla="val 24995"/>
            </a:avLst>
          </a:prstGeom>
          <a:solidFill>
            <a:srgbClr val="C600EE"/>
          </a:solidFill>
          <a:ln>
            <a:noFill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-윤고딕140" pitchFamily="2" charset="-127"/>
              <a:ea typeface="-윤고딕140" pitchFamily="2" charset="-127"/>
              <a:cs typeface="+mn-cs"/>
            </a:endParaRPr>
          </a:p>
        </p:txBody>
      </p:sp>
      <p:sp>
        <p:nvSpPr>
          <p:cNvPr id="22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实验结果与数据处理</a:t>
            </a:r>
          </a:p>
        </p:txBody>
      </p:sp>
      <p:sp>
        <p:nvSpPr>
          <p:cNvPr id="11" name="Text Box 310"/>
          <p:cNvSpPr txBox="1">
            <a:spLocks noChangeArrowheads="1"/>
          </p:cNvSpPr>
          <p:nvPr/>
        </p:nvSpPr>
        <p:spPr bwMode="auto">
          <a:xfrm>
            <a:off x="684213" y="2276475"/>
            <a:ext cx="7777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标准曲线绘制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Text Box 310"/>
          <p:cNvSpPr txBox="1">
            <a:spLocks noChangeArrowheads="1"/>
          </p:cNvSpPr>
          <p:nvPr/>
        </p:nvSpPr>
        <p:spPr bwMode="auto">
          <a:xfrm>
            <a:off x="684213" y="3789363"/>
            <a:ext cx="77771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计算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470" name="矩形 2"/>
          <p:cNvSpPr>
            <a:spLocks noChangeArrowheads="1"/>
          </p:cNvSpPr>
          <p:nvPr/>
        </p:nvSpPr>
        <p:spPr bwMode="auto">
          <a:xfrm>
            <a:off x="539750" y="2852738"/>
            <a:ext cx="8078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以</a:t>
            </a:r>
            <a:r>
              <a: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标准酪蛋白（</a:t>
            </a:r>
            <a:r>
              <a: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mg</a:t>
            </a:r>
            <a:r>
              <a: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A</a:t>
            </a:r>
            <a:r>
              <a:rPr lang="en-US" altLang="zh-CN" sz="2400" b="1" baseline="-25000">
                <a:solidFill>
                  <a:srgbClr val="0099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540</a:t>
            </a:r>
            <a:r>
              <a:rPr lang="zh-CN" altLang="en-US" sz="2400" b="1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为横、纵坐标，绘制标准曲线</a:t>
            </a:r>
          </a:p>
        </p:txBody>
      </p:sp>
      <p:sp>
        <p:nvSpPr>
          <p:cNvPr id="62471" name="矩形 2"/>
          <p:cNvSpPr>
            <a:spLocks noChangeArrowheads="1"/>
          </p:cNvSpPr>
          <p:nvPr/>
        </p:nvSpPr>
        <p:spPr bwMode="auto">
          <a:xfrm>
            <a:off x="539750" y="4365625"/>
            <a:ext cx="80787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根据标准曲线，得样品中酪蛋白的毫克数；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计算酪蛋白溶液的质量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浓度（</a:t>
            </a:r>
            <a:r>
              <a:rPr lang="en-US" altLang="zh-CN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mg/mL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）；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计算酪蛋白的得率和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纯度。</a:t>
            </a:r>
            <a:endParaRPr lang="zh-CN" altLang="en-US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矩形 2"/>
          <p:cNvSpPr>
            <a:spLocks noChangeArrowheads="1"/>
          </p:cNvSpPr>
          <p:nvPr/>
        </p:nvSpPr>
        <p:spPr bwMode="auto">
          <a:xfrm>
            <a:off x="539750" y="2178868"/>
            <a:ext cx="8078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marL="404812" indent="-45720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对于作为标准的蛋白质应有何要求？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marL="404812" indent="-457200" eaLnBrk="1" latinLnBrk="0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如何选择未知样品的用量？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</a:p>
        </p:txBody>
      </p:sp>
      <p:sp>
        <p:nvSpPr>
          <p:cNvPr id="8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</a:t>
            </a:r>
            <a:r>
              <a:rPr lang="zh-CN" altLang="en-US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二）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蛋白质浓度测定</a:t>
            </a:r>
            <a:r>
              <a:rPr lang="en-US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——</a:t>
            </a: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双缩脲法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35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10"/>
          <p:cNvSpPr txBox="1">
            <a:spLocks noChangeArrowheads="1"/>
          </p:cNvSpPr>
          <p:nvPr/>
        </p:nvSpPr>
        <p:spPr bwMode="auto">
          <a:xfrm>
            <a:off x="684213" y="1412875"/>
            <a:ext cx="7777162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酸碱性质：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蛋白质分子中，可解离基团主要来自氨基酸残基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R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侧链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和肽链末端的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氨基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羧基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。蛋白质所带电荷性质取决于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可解离基团的种类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数目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及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溶液的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pH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值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</a:rPr>
              <a:t>。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5651500" y="3717925"/>
            <a:ext cx="3024188" cy="2447925"/>
          </a:xfrm>
          <a:prstGeom prst="wedgeRoundRectCallout">
            <a:avLst>
              <a:gd name="adj1" fmla="val -69090"/>
              <a:gd name="adj2" fmla="val -4343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正负电荷互相吸引，使蛋白质分子内部紧缩，分子间有聚集的趋向，此时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溶解度最小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。</a:t>
            </a:r>
          </a:p>
        </p:txBody>
      </p:sp>
      <p:sp>
        <p:nvSpPr>
          <p:cNvPr id="12" name="AutoShape 26"/>
          <p:cNvSpPr>
            <a:spLocks noChangeArrowheads="1"/>
          </p:cNvSpPr>
          <p:nvPr/>
        </p:nvSpPr>
        <p:spPr bwMode="auto">
          <a:xfrm>
            <a:off x="2411413" y="5589588"/>
            <a:ext cx="2519362" cy="1079500"/>
          </a:xfrm>
          <a:prstGeom prst="wedgeRoundRectCallout">
            <a:avLst>
              <a:gd name="adj1" fmla="val 76577"/>
              <a:gd name="adj2" fmla="val -6005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可用于蛋白质的分离与纯化</a:t>
            </a:r>
          </a:p>
        </p:txBody>
      </p:sp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539750" y="3717925"/>
            <a:ext cx="4391025" cy="1511300"/>
          </a:xfrm>
          <a:prstGeom prst="wedgeRoundRectCallout">
            <a:avLst>
              <a:gd name="adj1" fmla="val -612"/>
              <a:gd name="adj2" fmla="val -8152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蛋白质的等电点：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使溶液中蛋白质分子所带的正负电荷相等，即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净电荷为零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时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溶液的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pH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值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。</a:t>
            </a:r>
          </a:p>
        </p:txBody>
      </p:sp>
      <p:sp>
        <p:nvSpPr>
          <p:cNvPr id="9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0"/>
          <p:cNvSpPr txBox="1">
            <a:spLocks noChangeArrowheads="1"/>
          </p:cNvSpPr>
          <p:nvPr/>
        </p:nvSpPr>
        <p:spPr bwMode="auto">
          <a:xfrm>
            <a:off x="684213" y="1557338"/>
            <a:ext cx="77771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紫外吸收</a:t>
            </a:r>
            <a:endParaRPr lang="en-US" altLang="zh-CN" sz="2400" b="1" dirty="0" smtClean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3132138" y="1700213"/>
            <a:ext cx="5040312" cy="1493837"/>
          </a:xfrm>
          <a:prstGeom prst="wedgeRoundRectCallout">
            <a:avLst>
              <a:gd name="adj1" fmla="val -61135"/>
              <a:gd name="adj2" fmla="val -4026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蛋白质分子中的</a:t>
            </a:r>
            <a:r>
              <a:rPr lang="en-US" altLang="zh-CN" sz="2400" b="1" dirty="0" err="1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Trp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Tyr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280nm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附近有最大吸收，可用于蛋白质的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定性定量</a:t>
            </a: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分析。</a:t>
            </a:r>
          </a:p>
        </p:txBody>
      </p:sp>
      <p:sp>
        <p:nvSpPr>
          <p:cNvPr id="9" name="Text Box 310"/>
          <p:cNvSpPr txBox="1">
            <a:spLocks noChangeArrowheads="1"/>
          </p:cNvSpPr>
          <p:nvPr/>
        </p:nvSpPr>
        <p:spPr bwMode="auto">
          <a:xfrm>
            <a:off x="684213" y="3573463"/>
            <a:ext cx="77771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颜色反应</a:t>
            </a:r>
            <a:endParaRPr lang="en-US" altLang="zh-CN" sz="2400" b="1" dirty="0" smtClean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41990" name="矩形 2"/>
          <p:cNvSpPr>
            <a:spLocks noChangeArrowheads="1"/>
          </p:cNvSpPr>
          <p:nvPr/>
        </p:nvSpPr>
        <p:spPr bwMode="auto">
          <a:xfrm>
            <a:off x="539750" y="4365625"/>
            <a:ext cx="8078788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itchFamily="2" charset="-127"/>
                <a:ea typeface="-윤고딕140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双缩脲反应</a:t>
            </a:r>
            <a:endParaRPr lang="en-US" altLang="zh-CN" sz="2400" b="1" dirty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酚试剂反应</a:t>
            </a:r>
          </a:p>
        </p:txBody>
      </p:sp>
      <p:pic>
        <p:nvPicPr>
          <p:cNvPr id="4199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37978" r="3104" b="8025"/>
          <a:stretch>
            <a:fillRect/>
          </a:stretch>
        </p:blipFill>
        <p:spPr bwMode="auto">
          <a:xfrm>
            <a:off x="3446463" y="4221163"/>
            <a:ext cx="5697537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2195736" y="2204864"/>
            <a:ext cx="6095188" cy="2160240"/>
          </a:xfrm>
          <a:prstGeom prst="wedgeRoundRectCallout">
            <a:avLst>
              <a:gd name="adj1" fmla="val -58414"/>
              <a:gd name="adj2" fmla="val -48676"/>
              <a:gd name="adj3" fmla="val 16667"/>
            </a:avLst>
          </a:prstGeom>
          <a:ln>
            <a:headEnd/>
            <a:tailEnd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控制</a:t>
            </a:r>
            <a:r>
              <a:rPr lang="zh-CN" altLang="en-US" sz="24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适当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pH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控制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温度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注意提取过程中的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溶液环境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防止提纯过程中丢失一些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辅助因子</a:t>
            </a:r>
            <a:r>
              <a:rPr lang="zh-CN" altLang="en-US" sz="2400" b="1" dirty="0" smtClean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亚基</a:t>
            </a:r>
          </a:p>
        </p:txBody>
      </p:sp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蛋白质的分离与纯化</a:t>
            </a:r>
          </a:p>
        </p:txBody>
      </p:sp>
      <p:sp>
        <p:nvSpPr>
          <p:cNvPr id="15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蛋白质的分离与纯化</a:t>
            </a:r>
          </a:p>
        </p:txBody>
      </p:sp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2276475"/>
            <a:ext cx="7777162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一般过程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grpSp>
        <p:nvGrpSpPr>
          <p:cNvPr id="43013" name="组合 1"/>
          <p:cNvGrpSpPr>
            <a:grpSpLocks/>
          </p:cNvGrpSpPr>
          <p:nvPr/>
        </p:nvGrpSpPr>
        <p:grpSpPr bwMode="auto">
          <a:xfrm>
            <a:off x="971550" y="2492375"/>
            <a:ext cx="7650163" cy="2406650"/>
            <a:chOff x="971600" y="3120058"/>
            <a:chExt cx="7650162" cy="2405518"/>
          </a:xfrm>
        </p:grpSpPr>
        <p:sp>
          <p:nvSpPr>
            <p:cNvPr id="43016" name="Text Box 33"/>
            <p:cNvSpPr txBox="1">
              <a:spLocks noChangeArrowheads="1"/>
            </p:cNvSpPr>
            <p:nvPr/>
          </p:nvSpPr>
          <p:spPr bwMode="auto">
            <a:xfrm>
              <a:off x="5913487" y="3120058"/>
              <a:ext cx="2057400" cy="192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层析法   </a:t>
              </a:r>
            </a:p>
            <a:p>
              <a:pPr algn="just"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电泳法    </a:t>
              </a:r>
            </a:p>
            <a:p>
              <a:pPr algn="just"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超离心法 </a:t>
              </a:r>
            </a:p>
            <a:p>
              <a:pPr algn="just"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超滤</a:t>
              </a:r>
            </a:p>
          </p:txBody>
        </p:sp>
        <p:sp>
          <p:nvSpPr>
            <p:cNvPr id="23" name="AutoShape 35"/>
            <p:cNvSpPr>
              <a:spLocks/>
            </p:cNvSpPr>
            <p:nvPr/>
          </p:nvSpPr>
          <p:spPr bwMode="auto">
            <a:xfrm>
              <a:off x="7137449" y="3388220"/>
              <a:ext cx="228600" cy="1445532"/>
            </a:xfrm>
            <a:prstGeom prst="rightBrace">
              <a:avLst>
                <a:gd name="adj1" fmla="val 63889"/>
                <a:gd name="adj2" fmla="val 50694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zh-CN" altLang="en-US" sz="1800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AutoShape 36"/>
            <p:cNvSpPr>
              <a:spLocks/>
            </p:cNvSpPr>
            <p:nvPr/>
          </p:nvSpPr>
          <p:spPr bwMode="auto">
            <a:xfrm>
              <a:off x="5624562" y="3419955"/>
              <a:ext cx="228600" cy="1382062"/>
            </a:xfrm>
            <a:prstGeom prst="leftBrace">
              <a:avLst>
                <a:gd name="adj1" fmla="val 61111"/>
                <a:gd name="adj2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zh-CN" altLang="en-US" sz="1800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19" name="Text Box 37"/>
            <p:cNvSpPr txBox="1">
              <a:spLocks noChangeArrowheads="1"/>
            </p:cNvSpPr>
            <p:nvPr/>
          </p:nvSpPr>
          <p:spPr bwMode="auto">
            <a:xfrm>
              <a:off x="971600" y="4867895"/>
              <a:ext cx="7620000" cy="657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latinLnBrk="0">
                <a:lnSpc>
                  <a:spcPct val="18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C000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│←</a:t>
              </a:r>
              <a:r>
                <a:rPr kumimoji="1" lang="zh-CN" altLang="en-US" sz="2400" b="1">
                  <a:solidFill>
                    <a:srgbClr val="00CC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前处理</a:t>
              </a:r>
              <a:r>
                <a:rPr kumimoji="1" lang="zh-CN" altLang="en-US" sz="2400" b="1">
                  <a:solidFill>
                    <a:srgbClr val="C000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→│←</a:t>
              </a:r>
              <a:r>
                <a:rPr kumimoji="1" lang="zh-CN" altLang="en-US" sz="2400" b="1">
                  <a:solidFill>
                    <a:srgbClr val="00CC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粗分级</a:t>
              </a:r>
              <a:r>
                <a:rPr kumimoji="1" lang="zh-CN" altLang="en-US" sz="2400" b="1">
                  <a:solidFill>
                    <a:srgbClr val="C000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→│ ←      </a:t>
              </a:r>
              <a:r>
                <a:rPr kumimoji="1" lang="zh-CN" altLang="en-US" sz="2400" b="1">
                  <a:solidFill>
                    <a:srgbClr val="00CC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细分级</a:t>
              </a:r>
              <a:r>
                <a:rPr kumimoji="1" lang="zh-CN" altLang="en-US" sz="2400" b="1">
                  <a:solidFill>
                    <a:srgbClr val="C000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      →│</a:t>
              </a:r>
            </a:p>
          </p:txBody>
        </p:sp>
        <p:sp>
          <p:nvSpPr>
            <p:cNvPr id="43020" name="Text Box 38"/>
            <p:cNvSpPr txBox="1">
              <a:spLocks noChangeArrowheads="1"/>
            </p:cNvSpPr>
            <p:nvPr/>
          </p:nvSpPr>
          <p:spPr bwMode="auto">
            <a:xfrm>
              <a:off x="971600" y="3913808"/>
              <a:ext cx="5257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latinLnBrk="0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生物组织</a:t>
              </a:r>
              <a:r>
                <a:rPr kumimoji="1"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 → </a:t>
              </a: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无细胞提取液</a:t>
              </a:r>
              <a:r>
                <a:rPr kumimoji="1"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 → </a:t>
              </a: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粗产品</a:t>
              </a:r>
              <a:r>
                <a:rPr kumimoji="1"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 →</a:t>
              </a:r>
            </a:p>
          </p:txBody>
        </p:sp>
        <p:sp>
          <p:nvSpPr>
            <p:cNvPr id="43021" name="Text Box 39"/>
            <p:cNvSpPr txBox="1">
              <a:spLocks noChangeArrowheads="1"/>
            </p:cNvSpPr>
            <p:nvPr/>
          </p:nvSpPr>
          <p:spPr bwMode="auto">
            <a:xfrm>
              <a:off x="7402562" y="3743945"/>
              <a:ext cx="1219200" cy="49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1pPr>
              <a:lvl2pPr marL="742950" indent="-285750" latinLnBrk="1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3pPr>
              <a:lvl4pPr marL="1600200" indent="-228600" latinLnBrk="1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4pPr>
              <a:lvl5pPr marL="2057400" indent="-228600" latinLnBrk="1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-윤고딕140" pitchFamily="2" charset="-127"/>
                  <a:ea typeface="-윤고딕140" pitchFamily="2" charset="-127"/>
                </a:defRPr>
              </a:lvl9pPr>
            </a:lstStyle>
            <a:p>
              <a:pPr algn="just"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C000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→</a:t>
              </a:r>
              <a:r>
                <a:rPr lang="zh-CN" altLang="en-US" sz="2000" b="1">
                  <a:solidFill>
                    <a:srgbClr val="CC6600"/>
                  </a:solidFill>
                  <a:latin typeface="Arial" panose="020B0604020202020204" pitchFamily="34" charset="0"/>
                  <a:ea typeface="幼圆" panose="02010509060101010101" pitchFamily="49" charset="-122"/>
                </a:rPr>
                <a:t>结晶</a:t>
              </a:r>
            </a:p>
          </p:txBody>
        </p:sp>
      </p:grpSp>
      <p:sp>
        <p:nvSpPr>
          <p:cNvPr id="25" name="AutoShape 40"/>
          <p:cNvSpPr>
            <a:spLocks noChangeArrowheads="1"/>
          </p:cNvSpPr>
          <p:nvPr/>
        </p:nvSpPr>
        <p:spPr bwMode="auto">
          <a:xfrm>
            <a:off x="755650" y="5229225"/>
            <a:ext cx="2519363" cy="1484313"/>
          </a:xfrm>
          <a:prstGeom prst="wedgeRoundRectCallout">
            <a:avLst>
              <a:gd name="adj1" fmla="val -778"/>
              <a:gd name="adj2" fmla="val -6582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>
                <a:latin typeface="Arial" panose="020B0604020202020204" pitchFamily="34" charset="0"/>
                <a:ea typeface="幼圆" panose="02010509060101010101" pitchFamily="49" charset="-122"/>
              </a:rPr>
              <a:t>材料选择与处理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>
                <a:latin typeface="Arial" panose="020B0604020202020204" pitchFamily="34" charset="0"/>
                <a:ea typeface="幼圆" panose="02010509060101010101" pitchFamily="49" charset="-122"/>
              </a:rPr>
              <a:t>细胞破碎（机械破碎、溶胀和自溶、酶解、化学处理）</a:t>
            </a:r>
          </a:p>
        </p:txBody>
      </p:sp>
      <p:sp>
        <p:nvSpPr>
          <p:cNvPr id="26" name="AutoShape 41"/>
          <p:cNvSpPr>
            <a:spLocks noChangeArrowheads="1"/>
          </p:cNvSpPr>
          <p:nvPr/>
        </p:nvSpPr>
        <p:spPr bwMode="auto">
          <a:xfrm>
            <a:off x="3635375" y="5229225"/>
            <a:ext cx="2663825" cy="1484313"/>
          </a:xfrm>
          <a:prstGeom prst="wedgeRoundRectCallout">
            <a:avLst>
              <a:gd name="adj1" fmla="val -38616"/>
              <a:gd name="adj2" fmla="val -6497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幼圆" panose="02010509060101010101" pitchFamily="49" charset="-122"/>
              </a:rPr>
              <a:t>盐析（硫酸铵盐析）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幼圆" panose="02010509060101010101" pitchFamily="49" charset="-122"/>
              </a:rPr>
              <a:t>等点电沉淀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幼圆" panose="02010509060101010101" pitchFamily="49" charset="-122"/>
              </a:rPr>
              <a:t>有机溶剂沉淀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幼圆" panose="02010509060101010101" pitchFamily="49" charset="-122"/>
              </a:rPr>
              <a:t>透析</a:t>
            </a:r>
          </a:p>
        </p:txBody>
      </p:sp>
      <p:sp>
        <p:nvSpPr>
          <p:cNvPr id="15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5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10"/>
          <p:cNvSpPr txBox="1">
            <a:spLocks noChangeArrowheads="1"/>
          </p:cNvSpPr>
          <p:nvPr/>
        </p:nvSpPr>
        <p:spPr bwMode="auto">
          <a:xfrm>
            <a:off x="720725" y="1465263"/>
            <a:ext cx="7777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基本方法</a:t>
            </a: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39750" y="2060575"/>
            <a:ext cx="84963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95288" latinLnBrk="1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-윤고딕140" panose="020B0600000101010101" pitchFamily="2" charset="-127"/>
                <a:ea typeface="-윤고딕140" panose="020B0600000101010101" pitchFamily="2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根据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溶解度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不同：</a:t>
            </a:r>
            <a:r>
              <a:rPr lang="zh-CN" altLang="en-US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等电点沉淀、盐析、有机溶剂分级沉淀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根据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分子大小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差别：</a:t>
            </a:r>
            <a:r>
              <a:rPr lang="zh-CN" altLang="en-US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透析和超滤、密度梯度离心、凝胶过</a:t>
            </a:r>
            <a:endParaRPr lang="en-US" altLang="zh-CN" sz="2400" b="1" dirty="0" smtClean="0">
              <a:solidFill>
                <a:srgbClr val="0099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               </a:t>
            </a:r>
            <a:r>
              <a:rPr lang="zh-CN" altLang="en-US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滤层析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根据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带电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性质：</a:t>
            </a:r>
            <a:r>
              <a:rPr lang="zh-CN" altLang="en-US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电泳、离子交换层析</a:t>
            </a:r>
            <a:endParaRPr lang="en-US" altLang="zh-CN" sz="2400" b="1" dirty="0" smtClean="0"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利用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专一性</a:t>
            </a:r>
            <a:r>
              <a:rPr lang="zh-CN" altLang="en-US" sz="2400" b="1" dirty="0" smtClean="0"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rPr>
              <a:t>不同：</a:t>
            </a:r>
            <a:r>
              <a:rPr lang="zh-CN" altLang="en-US" sz="2400" b="1" dirty="0" smtClean="0">
                <a:solidFill>
                  <a:srgbClr val="0099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亲和层析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4127" t="1712" b="9626"/>
          <a:stretch/>
        </p:blipFill>
        <p:spPr>
          <a:xfrm>
            <a:off x="4572000" y="4853324"/>
            <a:ext cx="1005515" cy="19798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4684" b="14937"/>
          <a:stretch/>
        </p:blipFill>
        <p:spPr>
          <a:xfrm>
            <a:off x="2555776" y="4853324"/>
            <a:ext cx="1728192" cy="199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54365" t="6477"/>
          <a:stretch/>
        </p:blipFill>
        <p:spPr>
          <a:xfrm>
            <a:off x="12626" y="4745090"/>
            <a:ext cx="2255118" cy="2112910"/>
          </a:xfrm>
          <a:prstGeom prst="rect">
            <a:avLst/>
          </a:prstGeom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22" y="4751270"/>
            <a:ext cx="3193073" cy="208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10"/>
          <p:cNvSpPr txBox="1">
            <a:spLocks noChangeArrowheads="1"/>
          </p:cNvSpPr>
          <p:nvPr/>
        </p:nvSpPr>
        <p:spPr bwMode="auto">
          <a:xfrm>
            <a:off x="360363" y="1439863"/>
            <a:ext cx="83534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3200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5" name="Text Box 310"/>
          <p:cNvSpPr txBox="1">
            <a:spLocks noChangeArrowheads="1"/>
          </p:cNvSpPr>
          <p:nvPr/>
        </p:nvSpPr>
        <p:spPr bwMode="auto">
          <a:xfrm>
            <a:off x="684213" y="2185988"/>
            <a:ext cx="7777162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酸碱性质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45061" name="图片 7" descr="等电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98775"/>
            <a:ext cx="56165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27"/>
          <p:cNvSpPr>
            <a:spLocks noChangeArrowheads="1"/>
          </p:cNvSpPr>
          <p:nvPr/>
        </p:nvSpPr>
        <p:spPr bwMode="auto">
          <a:xfrm>
            <a:off x="792163" y="5732463"/>
            <a:ext cx="7561262" cy="576262"/>
          </a:xfrm>
          <a:prstGeom prst="wedgeRoundRectCallout">
            <a:avLst>
              <a:gd name="adj1" fmla="val -157"/>
              <a:gd name="adj2" fmla="val -12120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等电点沉淀：蛋白质在等电点（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pI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）时，溶解度最小</a:t>
            </a:r>
          </a:p>
        </p:txBody>
      </p:sp>
      <p:sp>
        <p:nvSpPr>
          <p:cNvPr id="7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1701"/>
          <a:stretch>
            <a:fillRect/>
          </a:stretch>
        </p:blipFill>
        <p:spPr bwMode="auto">
          <a:xfrm>
            <a:off x="2660526" y="1268120"/>
            <a:ext cx="6303962" cy="54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10"/>
          <p:cNvSpPr txBox="1">
            <a:spLocks noChangeArrowheads="1"/>
          </p:cNvSpPr>
          <p:nvPr/>
        </p:nvSpPr>
        <p:spPr bwMode="auto">
          <a:xfrm>
            <a:off x="720725" y="1465263"/>
            <a:ext cx="7777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92929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144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3716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8288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286000" indent="-457200"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蛋白质的沉淀</a:t>
            </a:r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107504" y="3356992"/>
            <a:ext cx="2339652" cy="1440160"/>
          </a:xfrm>
          <a:prstGeom prst="wedgeRoundRectCallout">
            <a:avLst>
              <a:gd name="adj1" fmla="val 64160"/>
              <a:gd name="adj2" fmla="val 4186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盐析或有机溶剂沉淀：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破坏水化层</a:t>
            </a:r>
          </a:p>
        </p:txBody>
      </p:sp>
      <p:sp>
        <p:nvSpPr>
          <p:cNvPr id="7" name="Rectangle 302"/>
          <p:cNvSpPr txBox="1">
            <a:spLocks noChangeArrowheads="1"/>
          </p:cNvSpPr>
          <p:nvPr/>
        </p:nvSpPr>
        <p:spPr bwMode="auto">
          <a:xfrm>
            <a:off x="684213" y="13992"/>
            <a:ext cx="8280275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CB3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bg1"/>
                </a:solidFill>
                <a:latin typeface="-윤고딕160" pitchFamily="2" charset="-127"/>
                <a:ea typeface="-윤고딕160" pitchFamily="2" charset="-127"/>
              </a:defRPr>
            </a:lvl9pPr>
          </a:lstStyle>
          <a:p>
            <a:pPr algn="ctr" eaLnBrk="1" hangingPunct="1">
              <a:defRPr/>
            </a:pPr>
            <a:r>
              <a:rPr lang="zh-CN" altLang="zh-CN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牛奶中酪蛋白的制备与蛋白质浓度的测定</a:t>
            </a:r>
            <a:endParaRPr lang="en-US" altLang="zh-CN" sz="2800" kern="0" dirty="0" smtClean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zh-CN" altLang="en-US" sz="28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（一）牛奶中提取酪蛋白</a:t>
            </a:r>
            <a:endParaRPr lang="zh-CN" altLang="en-US" sz="2800" kern="0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</a:endParaRPr>
          </a:p>
        </p:txBody>
      </p:sp>
      <p:sp>
        <p:nvSpPr>
          <p:cNvPr id="8" name="AutoShape 27"/>
          <p:cNvSpPr>
            <a:spLocks noChangeArrowheads="1"/>
          </p:cNvSpPr>
          <p:nvPr/>
        </p:nvSpPr>
        <p:spPr bwMode="auto">
          <a:xfrm>
            <a:off x="1367409" y="5624989"/>
            <a:ext cx="2339652" cy="1080033"/>
          </a:xfrm>
          <a:prstGeom prst="wedgeRoundRectCallout">
            <a:avLst>
              <a:gd name="adj1" fmla="val 71418"/>
              <a:gd name="adj2" fmla="val 799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等电点沉淀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净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  <a:sym typeface="Wingdings" panose="05000000000000000000" pitchFamily="2" charset="2"/>
              </a:rPr>
              <a:t>电荷为零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幼圆" panose="020105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078">
  <a:themeElements>
    <a:clrScheme name="B078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078">
      <a:majorFont>
        <a:latin typeface="-윤고딕160"/>
        <a:ea typeface="-윤고딕160"/>
        <a:cs typeface=""/>
      </a:majorFont>
      <a:minorFont>
        <a:latin typeface="-윤고딕140"/>
        <a:ea typeface="-윤고딕14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078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078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078">
  <a:themeElements>
    <a:clrScheme name="1_B078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078">
      <a:majorFont>
        <a:latin typeface="-윤고딕160"/>
        <a:ea typeface="-윤고딕160"/>
        <a:cs typeface=""/>
      </a:majorFont>
      <a:minorFont>
        <a:latin typeface="-윤고딕140"/>
        <a:ea typeface="-윤고딕14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938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B078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078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078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078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07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07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07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8066</TotalTime>
  <Pages>0</Pages>
  <Words>1647</Words>
  <Characters>0</Characters>
  <Application>Microsoft Office PowerPoint</Application>
  <DocSecurity>0</DocSecurity>
  <PresentationFormat>全屏显示(4:3)</PresentationFormat>
  <Lines>0</Lines>
  <Paragraphs>265</Paragraphs>
  <Slides>27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Times New Roman</vt:lpstr>
      <vt:lpstr>-윤고딕160</vt:lpstr>
      <vt:lpstr>Symbol</vt:lpstr>
      <vt:lpstr>仿宋</vt:lpstr>
      <vt:lpstr>Gulim</vt:lpstr>
      <vt:lpstr>宋体</vt:lpstr>
      <vt:lpstr>黑体</vt:lpstr>
      <vt:lpstr>微软雅黑</vt:lpstr>
      <vt:lpstr>-윤고딕140</vt:lpstr>
      <vt:lpstr>Calibri</vt:lpstr>
      <vt:lpstr>Wingdings</vt:lpstr>
      <vt:lpstr>Arial</vt:lpstr>
      <vt:lpstr>Malgun Gothic</vt:lpstr>
      <vt:lpstr>华文仿宋</vt:lpstr>
      <vt:lpstr>幼圆</vt:lpstr>
      <vt:lpstr>B078</vt:lpstr>
      <vt:lpstr>1_B078</vt:lpstr>
      <vt:lpstr>公式</vt:lpstr>
      <vt:lpstr>PowerPoint 演示文稿</vt:lpstr>
      <vt:lpstr>牛奶中酪蛋白的制备与蛋白质浓度的测定 （一）牛奶中提取酪蛋白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643</cp:revision>
  <dcterms:created xsi:type="dcterms:W3CDTF">2001-07-24T02:41:22Z</dcterms:created>
  <dcterms:modified xsi:type="dcterms:W3CDTF">2021-03-08T14:26:42Z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2052-9.1.0.5133</vt:lpwstr>
  </property>
</Properties>
</file>